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62" r:id="rId5"/>
    <p:sldId id="261" r:id="rId6"/>
    <p:sldId id="260" r:id="rId7"/>
    <p:sldId id="259" r:id="rId8"/>
    <p:sldId id="258" r:id="rId9"/>
    <p:sldId id="268" r:id="rId10"/>
    <p:sldId id="267" r:id="rId11"/>
    <p:sldId id="266" r:id="rId12"/>
    <p:sldId id="265" r:id="rId13"/>
    <p:sldId id="278" r:id="rId14"/>
    <p:sldId id="277" r:id="rId15"/>
    <p:sldId id="276" r:id="rId16"/>
    <p:sldId id="275" r:id="rId17"/>
    <p:sldId id="274" r:id="rId18"/>
    <p:sldId id="273" r:id="rId19"/>
    <p:sldId id="272" r:id="rId20"/>
    <p:sldId id="271" r:id="rId21"/>
    <p:sldId id="270" r:id="rId22"/>
    <p:sldId id="26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17"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8BDE6C-FDB0-498D-AD52-9259251539A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BDE6C-FDB0-498D-AD52-9259251539A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8BDE6C-FDB0-498D-AD52-9259251539A9}" type="datetimeFigureOut">
              <a:rPr lang="en-US" smtClean="0"/>
              <a:pPr/>
              <a:t>7/17/2017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8BDE6C-FDB0-498D-AD52-9259251539A9}" type="datetimeFigureOut">
              <a:rPr lang="en-US" smtClean="0"/>
              <a:pPr/>
              <a:t>7/17/2017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8BDE6C-FDB0-498D-AD52-9259251539A9}" type="datetimeFigureOut">
              <a:rPr lang="en-US" smtClean="0"/>
              <a:pPr/>
              <a:t>7/17/2017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BDE6C-FDB0-498D-AD52-9259251539A9}" type="datetimeFigureOut">
              <a:rPr lang="en-US" smtClean="0"/>
              <a:pPr/>
              <a:t>7/17/2017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7/17/2017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7/17/2017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DE6C-FDB0-498D-AD52-9259251539A9}" type="datetimeFigureOut">
              <a:rPr lang="en-US" smtClean="0"/>
              <a:pPr/>
              <a:t>7/17/2017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in.gov/idoa/2352.ht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www.in.gov/idoa/files/Certification_List(48).xls" TargetMode="External"/><Relationship Id="rId3" Type="http://schemas.openxmlformats.org/officeDocument/2006/relationships/hyperlink" Target="http://www.in.gov/idoa/2788.htm" TargetMode="External"/><Relationship Id="rId7" Type="http://schemas.openxmlformats.org/officeDocument/2006/relationships/hyperlink" Target="http://www.in.gov/idoa/files/vendor_handbook.doc"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sos" TargetMode="External"/><Relationship Id="rId5" Type="http://schemas.openxmlformats.org/officeDocument/2006/relationships/hyperlink" Target="http://www.in.gov/idoa/2467.htm" TargetMode="External"/><Relationship Id="rId10" Type="http://schemas.openxmlformats.org/officeDocument/2006/relationships/hyperlink" Target="http://www.in.gov/idoa/2354.htm"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eklinefelter@idoa.IN.gov"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1044388"/>
            <a:ext cx="7772400" cy="3970318"/>
          </a:xfrm>
          <a:prstGeom prst="rect">
            <a:avLst/>
          </a:prstGeom>
          <a:noFill/>
          <a:ln w="9525">
            <a:noFill/>
            <a:miter lim="800000"/>
            <a:headEnd/>
            <a:tailEnd/>
          </a:ln>
        </p:spPr>
        <p:txBody>
          <a:bodyPr wrap="square">
            <a:spAutoFit/>
          </a:bodyPr>
          <a:lstStyle/>
          <a:p>
            <a:pPr algn="ctr"/>
            <a:r>
              <a:rPr lang="en-US" sz="2400" b="1" dirty="0" smtClean="0">
                <a:latin typeface="Garamond" pitchFamily="18" charset="0"/>
                <a:cs typeface="Times New Roman" pitchFamily="18" charset="0"/>
              </a:rPr>
              <a:t>Indiana Department of Education (IDOE)</a:t>
            </a:r>
            <a:r>
              <a:rPr lang="en-US" sz="2400" b="1" dirty="0" smtClean="0">
                <a:latin typeface="Garamond" pitchFamily="18" charset="0"/>
                <a:cs typeface="Times New Roman" pitchFamily="18" charset="0"/>
              </a:rPr>
              <a:t/>
            </a:r>
            <a:br>
              <a:rPr lang="en-US" sz="2400" b="1" dirty="0" smtClean="0">
                <a:latin typeface="Garamond" pitchFamily="18" charset="0"/>
                <a:cs typeface="Times New Roman" pitchFamily="18" charset="0"/>
              </a:rPr>
            </a:br>
            <a:r>
              <a:rPr lang="en-US" sz="2400" b="1" dirty="0" smtClean="0">
                <a:latin typeface="Garamond" pitchFamily="18" charset="0"/>
                <a:cs typeface="Times New Roman" pitchFamily="18" charset="0"/>
              </a:rPr>
              <a:t>ILEARN and IREAD-3 Student Assessments</a:t>
            </a:r>
            <a:endParaRPr lang="en-US" sz="2400" b="1" dirty="0">
              <a:latin typeface="Garamond" pitchFamily="18" charset="0"/>
              <a:cs typeface="Times New Roman" pitchFamily="18" charset="0"/>
            </a:endParaRPr>
          </a:p>
          <a:p>
            <a:pPr algn="ct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000" b="1" dirty="0">
                <a:latin typeface="Garamond" pitchFamily="18" charset="0"/>
                <a:cs typeface="Times New Roman" pitchFamily="18" charset="0"/>
              </a:rPr>
              <a:t>Request for </a:t>
            </a:r>
            <a:r>
              <a:rPr lang="en-US" sz="2000" b="1" dirty="0" smtClean="0">
                <a:latin typeface="Garamond" pitchFamily="18" charset="0"/>
                <a:cs typeface="Times New Roman" pitchFamily="18" charset="0"/>
              </a:rPr>
              <a:t>Service 18-001</a:t>
            </a:r>
            <a:endParaRPr lang="en-US" sz="2000" b="1" dirty="0">
              <a:latin typeface="Garamond" pitchFamily="18" charset="0"/>
              <a:cs typeface="Times New Roman" pitchFamily="18" charset="0"/>
            </a:endParaRPr>
          </a:p>
          <a:p>
            <a:pPr algn="ctr"/>
            <a:endParaRPr lang="en-US" sz="2400" b="1" dirty="0">
              <a:latin typeface="Garamond" pitchFamily="18" charset="0"/>
              <a:cs typeface="Times New Roman" pitchFamily="18" charset="0"/>
            </a:endParaRPr>
          </a:p>
          <a:p>
            <a:pPr algn="ctr"/>
            <a:endParaRPr lang="en-US" sz="2400" b="1"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Pre-Proposal Conference</a:t>
            </a: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July 20</a:t>
            </a:r>
            <a:r>
              <a:rPr lang="en-US" sz="2000" baseline="30000" dirty="0" smtClean="0">
                <a:latin typeface="Garamond" pitchFamily="18" charset="0"/>
                <a:cs typeface="Times New Roman" pitchFamily="18" charset="0"/>
              </a:rPr>
              <a:t>th</a:t>
            </a:r>
            <a:r>
              <a:rPr lang="en-US" sz="2000" dirty="0" smtClean="0">
                <a:latin typeface="Garamond" pitchFamily="18" charset="0"/>
                <a:cs typeface="Times New Roman" pitchFamily="18" charset="0"/>
              </a:rPr>
              <a:t>, 2017</a:t>
            </a: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12:30 PM</a:t>
            </a: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smtClean="0">
                <a:latin typeface="Garamond" pitchFamily="18" charset="0"/>
                <a:cs typeface="Times New Roman" pitchFamily="18" charset="0"/>
              </a:rPr>
              <a:t>Eric Klinefelter, Deputy Director of Strategic Sourcing</a:t>
            </a:r>
            <a:endParaRPr lang="en-US" sz="2000" dirty="0">
              <a:latin typeface="Garamond"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Garamond" pitchFamily="18" charset="0"/>
              </a:rPr>
              <a:t>Proposal Preparation</a:t>
            </a:r>
          </a:p>
        </p:txBody>
      </p:sp>
      <p:sp>
        <p:nvSpPr>
          <p:cNvPr id="7" name="Rectangle 3"/>
          <p:cNvSpPr>
            <a:spLocks noGrp="1" noChangeArrowheads="1"/>
          </p:cNvSpPr>
          <p:nvPr>
            <p:ph idx="1"/>
          </p:nvPr>
        </p:nvSpPr>
        <p:spPr>
          <a:xfrm>
            <a:off x="457200" y="1295401"/>
            <a:ext cx="8229600" cy="4190999"/>
          </a:xfrm>
        </p:spPr>
        <p:txBody>
          <a:bodyPr>
            <a:normAutofit fontScale="92500" lnSpcReduction="10000"/>
          </a:bodyPr>
          <a:lstStyle/>
          <a:p>
            <a:pPr eaLnBrk="1" hangingPunct="1"/>
            <a:r>
              <a:rPr lang="en-US" sz="2800" dirty="0" smtClean="0">
                <a:latin typeface="Garamond" pitchFamily="18" charset="0"/>
              </a:rPr>
              <a:t>Buy Indiana, Business Proposal (2.3.14)</a:t>
            </a:r>
          </a:p>
          <a:p>
            <a:pPr marL="457200" lvl="1" indent="0">
              <a:buNone/>
            </a:pPr>
            <a:r>
              <a:rPr lang="en-US" sz="2000" dirty="0">
                <a:latin typeface="Garamond" panose="02020404030301010803" pitchFamily="18" charset="0"/>
              </a:rPr>
              <a:t>– In compliance of Federal Code 2CFR 200.319 - this RFS/Contract contains federal funds and this preference may not be considered or applied. </a:t>
            </a:r>
            <a:endParaRPr lang="en-US" sz="2000" dirty="0">
              <a:latin typeface="Garamond" panose="02020404030301010803" pitchFamily="18" charset="0"/>
            </a:endParaRPr>
          </a:p>
          <a:p>
            <a:r>
              <a:rPr lang="en-US" sz="3200" dirty="0" smtClean="0">
                <a:latin typeface="Garamond" pitchFamily="18" charset="0"/>
              </a:rPr>
              <a:t>Indiana Economic Impact, Attachment C</a:t>
            </a:r>
          </a:p>
          <a:p>
            <a:pPr lvl="1" eaLnBrk="1" hangingPunct="1"/>
            <a:r>
              <a:rPr lang="en-US" sz="2400" dirty="0" smtClean="0">
                <a:latin typeface="Garamond" pitchFamily="18" charset="0"/>
              </a:rPr>
              <a:t>Definition </a:t>
            </a:r>
            <a:r>
              <a:rPr lang="en-US" sz="2400" dirty="0" smtClean="0">
                <a:latin typeface="Garamond" pitchFamily="18" charset="0"/>
              </a:rPr>
              <a:t>of FTE (Full-Time Equivalent)</a:t>
            </a:r>
          </a:p>
          <a:p>
            <a:pPr lvl="1" eaLnBrk="1" hangingPunct="1">
              <a:lnSpc>
                <a:spcPct val="125000"/>
              </a:lnSpc>
            </a:pPr>
            <a:r>
              <a:rPr lang="en-US" sz="2000" dirty="0" smtClean="0">
                <a:latin typeface="Garamond" pitchFamily="18" charset="0"/>
              </a:rPr>
              <a:t>Example:  If a Respondent has 5 full time employees and is bidding on its 5</a:t>
            </a:r>
            <a:r>
              <a:rPr lang="en-US" sz="2000" baseline="30000" dirty="0" smtClean="0">
                <a:latin typeface="Garamond" pitchFamily="18" charset="0"/>
              </a:rPr>
              <a:t>th</a:t>
            </a:r>
            <a:r>
              <a:rPr lang="en-US" sz="2000" dirty="0" smtClean="0">
                <a:latin typeface="Garamond" pitchFamily="18" charset="0"/>
              </a:rPr>
              <a:t> contract, and all contracts get an equal amount of commitment from the employees then each employee commits 20% of his or her time to the new contract:</a:t>
            </a:r>
          </a:p>
          <a:p>
            <a:pPr lvl="2" eaLnBrk="1" hangingPunct="1">
              <a:lnSpc>
                <a:spcPct val="125000"/>
              </a:lnSpc>
            </a:pPr>
            <a:r>
              <a:rPr lang="en-US" sz="1600" dirty="0" smtClean="0">
                <a:latin typeface="Garamond" pitchFamily="18" charset="0"/>
              </a:rPr>
              <a:t> 0.2 x 5 employees= 1 FTE</a:t>
            </a:r>
            <a:r>
              <a:rPr lang="en-US" sz="1600" dirty="0" smtClean="0">
                <a:latin typeface="Garamond" pitchFamily="18" charset="0"/>
              </a:rPr>
              <a:t>.</a:t>
            </a:r>
          </a:p>
          <a:p>
            <a:pPr marL="857250" lvl="1" indent="-342900">
              <a:lnSpc>
                <a:spcPct val="125000"/>
              </a:lnSpc>
            </a:pPr>
            <a:r>
              <a:rPr lang="en-US" sz="2000" dirty="0" smtClean="0">
                <a:latin typeface="Garamond" pitchFamily="18" charset="0"/>
              </a:rPr>
              <a:t>While Indiana Preference is not part of scoring, this form is required.</a:t>
            </a:r>
            <a:endParaRPr lang="en-US" sz="2000" dirty="0" smtClean="0">
              <a:latin typeface="Garamond" pitchFamily="18" charset="0"/>
            </a:endParaRPr>
          </a:p>
          <a:p>
            <a:pPr lvl="1" eaLnBrk="1" hangingPunct="1"/>
            <a:endParaRPr lang="en-US" sz="2400" dirty="0" smtClean="0">
              <a:latin typeface="Garamond"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Garamond" pitchFamily="18" charset="0"/>
              </a:rPr>
              <a:t>Proposal Preparation</a:t>
            </a:r>
          </a:p>
        </p:txBody>
      </p:sp>
      <p:sp>
        <p:nvSpPr>
          <p:cNvPr id="7" name="Rectangle 3"/>
          <p:cNvSpPr>
            <a:spLocks noGrp="1" noChangeArrowheads="1"/>
          </p:cNvSpPr>
          <p:nvPr>
            <p:ph idx="1"/>
          </p:nvPr>
        </p:nvSpPr>
        <p:spPr/>
        <p:txBody>
          <a:bodyPr/>
          <a:lstStyle/>
          <a:p>
            <a:pPr eaLnBrk="1" hangingPunct="1"/>
            <a:r>
              <a:rPr lang="en-US" sz="2800" dirty="0" smtClean="0">
                <a:latin typeface="Garamond" pitchFamily="18" charset="0"/>
              </a:rPr>
              <a:t>Attachment D (Cost Proposal) must be returned in Excel</a:t>
            </a:r>
          </a:p>
          <a:p>
            <a:pPr eaLnBrk="1" hangingPunct="1"/>
            <a:r>
              <a:rPr lang="en-US" sz="2800" dirty="0" smtClean="0">
                <a:latin typeface="Garamond" pitchFamily="18" charset="0"/>
              </a:rPr>
              <a:t>Use the templates provided for all answers</a:t>
            </a:r>
          </a:p>
          <a:p>
            <a:pPr eaLnBrk="1" hangingPunct="1"/>
            <a:r>
              <a:rPr lang="en-US" sz="2800" dirty="0" smtClean="0">
                <a:latin typeface="Garamond" pitchFamily="18" charset="0"/>
              </a:rPr>
              <a:t>Do not alter templates</a:t>
            </a:r>
          </a:p>
          <a:p>
            <a:pPr eaLnBrk="1" hangingPunct="1"/>
            <a:r>
              <a:rPr lang="en-US" sz="2800" dirty="0" smtClean="0">
                <a:latin typeface="Garamond" pitchFamily="18" charset="0"/>
              </a:rPr>
              <a:t>Submit all questions using template provided</a:t>
            </a:r>
          </a:p>
          <a:p>
            <a:pPr eaLnBrk="1" hangingPunct="1">
              <a:buFontTx/>
              <a:buNone/>
            </a:pPr>
            <a:r>
              <a:rPr lang="en-US" sz="2800" dirty="0" smtClean="0">
                <a:latin typeface="Garamond" pitchFamily="18" charset="0"/>
              </a:rPr>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Garamond" pitchFamily="18" charset="0"/>
              </a:rPr>
              <a:t>Proposal Evaluation</a:t>
            </a:r>
          </a:p>
        </p:txBody>
      </p:sp>
      <p:sp>
        <p:nvSpPr>
          <p:cNvPr id="10" name="TextBox 9"/>
          <p:cNvSpPr txBox="1"/>
          <p:nvPr/>
        </p:nvSpPr>
        <p:spPr>
          <a:xfrm>
            <a:off x="2438400" y="1447800"/>
            <a:ext cx="4191000" cy="369332"/>
          </a:xfrm>
          <a:prstGeom prst="rect">
            <a:avLst/>
          </a:prstGeom>
          <a:noFill/>
        </p:spPr>
        <p:txBody>
          <a:bodyPr wrap="square" rtlCol="0">
            <a:spAutoFit/>
          </a:bodyPr>
          <a:lstStyle/>
          <a:p>
            <a:pPr algn="ctr"/>
            <a:r>
              <a:rPr lang="en-US" b="1" i="1" dirty="0" smtClean="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2833623338"/>
              </p:ext>
            </p:extLst>
          </p:nvPr>
        </p:nvGraphicFramePr>
        <p:xfrm>
          <a:off x="457200" y="1904998"/>
          <a:ext cx="8229600" cy="3124202"/>
        </p:xfrm>
        <a:graphic>
          <a:graphicData uri="http://schemas.openxmlformats.org/drawingml/2006/table">
            <a:tbl>
              <a:tblPr/>
              <a:tblGrid>
                <a:gridCol w="4953740"/>
                <a:gridCol w="3275860"/>
              </a:tblGrid>
              <a:tr h="399262">
                <a:tc>
                  <a:txBody>
                    <a:bodyPr/>
                    <a:lstStyle/>
                    <a:p>
                      <a:pPr marL="0" marR="0" algn="ctr">
                        <a:spcBef>
                          <a:spcPts val="0"/>
                        </a:spcBef>
                        <a:spcAft>
                          <a:spcPts val="0"/>
                        </a:spcAft>
                      </a:pPr>
                      <a:r>
                        <a:rPr lang="en-US" sz="1200" b="1" dirty="0">
                          <a:latin typeface="Garamond"/>
                          <a:ea typeface="Times New Roman"/>
                          <a:cs typeface="Calibri"/>
                        </a:rPr>
                        <a:t>Criteria</a:t>
                      </a:r>
                      <a:endParaRPr lang="en-US" sz="1200"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200" b="1">
                          <a:latin typeface="Garamond"/>
                          <a:ea typeface="Times New Roman"/>
                          <a:cs typeface="Calibri"/>
                        </a:rPr>
                        <a:t>Points</a:t>
                      </a:r>
                      <a:endParaRPr lang="en-US" sz="1200">
                        <a:latin typeface="Courier"/>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99262">
                <a:tc>
                  <a:txBody>
                    <a:bodyPr/>
                    <a:lstStyle/>
                    <a:p>
                      <a:pPr marL="342900" marR="0" lvl="0" indent="-342900">
                        <a:spcBef>
                          <a:spcPts val="0"/>
                        </a:spcBef>
                        <a:spcAft>
                          <a:spcPts val="0"/>
                        </a:spcAft>
                        <a:buFont typeface="+mj-lt"/>
                        <a:buAutoNum type="arabicPeriod"/>
                      </a:pPr>
                      <a:r>
                        <a:rPr lang="en-US" sz="1200" spc="-10" dirty="0">
                          <a:latin typeface="Garamond"/>
                          <a:ea typeface="Times New Roman"/>
                          <a:cs typeface="Calibri"/>
                        </a:rPr>
                        <a:t>Adherence to Mandatory Requirements</a:t>
                      </a:r>
                      <a:endParaRPr lang="en-US" sz="1200"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Pass/Fail</a:t>
                      </a:r>
                      <a:endParaRPr lang="en-US" sz="1200"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604">
                <a:tc>
                  <a:txBody>
                    <a:bodyPr/>
                    <a:lstStyle/>
                    <a:p>
                      <a:pPr marL="342900" marR="0" lvl="0" indent="-342900">
                        <a:spcBef>
                          <a:spcPts val="0"/>
                        </a:spcBef>
                        <a:spcAft>
                          <a:spcPts val="0"/>
                        </a:spcAft>
                        <a:buFont typeface="+mj-lt"/>
                        <a:buAutoNum type="arabicPeriod" startAt="2"/>
                      </a:pPr>
                      <a:r>
                        <a:rPr lang="en-US" sz="1200" dirty="0">
                          <a:solidFill>
                            <a:schemeClr val="tx1"/>
                          </a:solidFill>
                          <a:latin typeface="Garamond"/>
                          <a:ea typeface="Times New Roman"/>
                          <a:cs typeface="Calibri"/>
                        </a:rPr>
                        <a:t>Management Assessment/Quality (Business and Technical Proposal)</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kern="1200" dirty="0" smtClean="0">
                          <a:solidFill>
                            <a:schemeClr val="tx1"/>
                          </a:solidFill>
                          <a:latin typeface="Garamond"/>
                          <a:ea typeface="Times New Roman"/>
                          <a:cs typeface="Calibri"/>
                        </a:rPr>
                        <a:t>60 </a:t>
                      </a:r>
                      <a:r>
                        <a:rPr lang="en-US" sz="1200" kern="1200" dirty="0" smtClean="0">
                          <a:solidFill>
                            <a:schemeClr val="tx1"/>
                          </a:solidFill>
                          <a:latin typeface="Garamond"/>
                          <a:ea typeface="Times New Roman"/>
                          <a:cs typeface="Calibri"/>
                        </a:rPr>
                        <a:t>available points</a:t>
                      </a:r>
                      <a:endParaRPr lang="en-US" sz="1200" kern="1200" dirty="0">
                        <a:solidFill>
                          <a:schemeClr val="tx1"/>
                        </a:solidFill>
                        <a:latin typeface="Garamond"/>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262">
                <a:tc>
                  <a:txBody>
                    <a:bodyPr/>
                    <a:lstStyle/>
                    <a:p>
                      <a:pPr marL="342900" marR="0" lvl="0" indent="-342900">
                        <a:spcBef>
                          <a:spcPts val="0"/>
                        </a:spcBef>
                        <a:spcAft>
                          <a:spcPts val="0"/>
                        </a:spcAft>
                        <a:buFont typeface="+mj-lt"/>
                        <a:buAutoNum type="arabicPeriod" startAt="3"/>
                      </a:pPr>
                      <a:r>
                        <a:rPr lang="en-US" sz="1200" dirty="0">
                          <a:solidFill>
                            <a:schemeClr val="tx1"/>
                          </a:solidFill>
                          <a:latin typeface="Garamond"/>
                          <a:ea typeface="Times New Roman"/>
                          <a:cs typeface="Calibri"/>
                        </a:rPr>
                        <a:t>Cost (Cost Proposal)</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kern="1200" dirty="0" smtClean="0">
                          <a:solidFill>
                            <a:schemeClr val="tx1"/>
                          </a:solidFill>
                          <a:latin typeface="Garamond"/>
                          <a:ea typeface="Times New Roman"/>
                          <a:cs typeface="Calibri"/>
                        </a:rPr>
                        <a:t>30</a:t>
                      </a:r>
                      <a:r>
                        <a:rPr lang="en-US" sz="1200" kern="1200" baseline="0" dirty="0" smtClean="0">
                          <a:solidFill>
                            <a:schemeClr val="tx1"/>
                          </a:solidFill>
                          <a:latin typeface="Garamond"/>
                          <a:ea typeface="Times New Roman"/>
                          <a:cs typeface="Calibri"/>
                        </a:rPr>
                        <a:t> </a:t>
                      </a:r>
                      <a:r>
                        <a:rPr lang="en-US" sz="1200" kern="1200" dirty="0" smtClean="0">
                          <a:solidFill>
                            <a:schemeClr val="tx1"/>
                          </a:solidFill>
                          <a:latin typeface="Garamond"/>
                          <a:ea typeface="Times New Roman"/>
                          <a:cs typeface="Calibri"/>
                        </a:rPr>
                        <a:t>available points</a:t>
                      </a:r>
                      <a:endParaRPr lang="en-US" sz="1200" kern="1200" dirty="0">
                        <a:solidFill>
                          <a:schemeClr val="tx1"/>
                        </a:solidFill>
                        <a:latin typeface="Garamond"/>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604">
                <a:tc>
                  <a:txBody>
                    <a:bodyPr/>
                    <a:lstStyle/>
                    <a:p>
                      <a:pPr marL="342900" marR="0" lvl="0" indent="-342900">
                        <a:spcBef>
                          <a:spcPts val="0"/>
                        </a:spcBef>
                        <a:spcAft>
                          <a:spcPts val="0"/>
                        </a:spcAft>
                        <a:buFont typeface="+mj-lt"/>
                        <a:buAutoNum type="arabicPeriod" startAt="6"/>
                      </a:pPr>
                      <a:r>
                        <a:rPr lang="en-US" sz="1200" dirty="0">
                          <a:solidFill>
                            <a:schemeClr val="tx1"/>
                          </a:solidFill>
                          <a:latin typeface="Garamond"/>
                          <a:ea typeface="Times New Roman"/>
                          <a:cs typeface="Calibri"/>
                        </a:rPr>
                        <a:t>Minority Business Enterprise Subcontractor Commitment</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solidFill>
                            <a:schemeClr val="tx1"/>
                          </a:solidFill>
                          <a:latin typeface="Garamond"/>
                          <a:ea typeface="Times New Roman"/>
                          <a:cs typeface="Calibri"/>
                        </a:rPr>
                        <a:t>5 ( 1 bonus point is available, see Section 3.2.6)</a:t>
                      </a:r>
                      <a:endParaRPr lang="en-US" sz="120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604">
                <a:tc>
                  <a:txBody>
                    <a:bodyPr/>
                    <a:lstStyle/>
                    <a:p>
                      <a:pPr marL="342900" marR="0" lvl="0" indent="-342900">
                        <a:spcBef>
                          <a:spcPts val="0"/>
                        </a:spcBef>
                        <a:spcAft>
                          <a:spcPts val="0"/>
                        </a:spcAft>
                        <a:buFont typeface="+mj-lt"/>
                        <a:buAutoNum type="arabicPeriod" startAt="7"/>
                      </a:pPr>
                      <a:r>
                        <a:rPr lang="en-US" sz="1200" dirty="0">
                          <a:solidFill>
                            <a:schemeClr val="tx1"/>
                          </a:solidFill>
                          <a:latin typeface="Garamond"/>
                          <a:ea typeface="Times New Roman"/>
                          <a:cs typeface="Calibri"/>
                        </a:rPr>
                        <a:t>Women Business Enterprise Subcontractor Commitment</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solidFill>
                            <a:schemeClr val="tx1"/>
                          </a:solidFill>
                          <a:latin typeface="Garamond"/>
                          <a:ea typeface="Times New Roman"/>
                          <a:cs typeface="Calibri"/>
                        </a:rPr>
                        <a:t>5 ( 1 bonus point is available, see Section 3.2.6)</a:t>
                      </a:r>
                      <a:endParaRPr lang="en-US" sz="120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604">
                <a:tc>
                  <a:txBody>
                    <a:bodyPr/>
                    <a:lstStyle/>
                    <a:p>
                      <a:pPr marL="0" marR="0">
                        <a:spcBef>
                          <a:spcPts val="0"/>
                        </a:spcBef>
                        <a:spcAft>
                          <a:spcPts val="0"/>
                        </a:spcAft>
                      </a:pPr>
                      <a:r>
                        <a:rPr lang="en-US" sz="1200" b="1" dirty="0">
                          <a:solidFill>
                            <a:schemeClr val="tx1"/>
                          </a:solidFill>
                          <a:latin typeface="Garamond"/>
                          <a:ea typeface="Times New Roman"/>
                          <a:cs typeface="Calibri"/>
                        </a:rPr>
                        <a:t>Total</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marL="0" marR="0" algn="ctr">
                        <a:spcBef>
                          <a:spcPts val="0"/>
                        </a:spcBef>
                        <a:spcAft>
                          <a:spcPts val="0"/>
                        </a:spcAft>
                      </a:pPr>
                      <a:r>
                        <a:rPr lang="en-US" sz="1200" b="1" dirty="0">
                          <a:solidFill>
                            <a:schemeClr val="tx1"/>
                          </a:solidFill>
                          <a:latin typeface="Garamond"/>
                          <a:ea typeface="Times New Roman"/>
                          <a:cs typeface="Calibri"/>
                        </a:rPr>
                        <a:t>100 (</a:t>
                      </a:r>
                      <a:r>
                        <a:rPr lang="en-US" sz="1200" b="1" dirty="0" smtClean="0">
                          <a:solidFill>
                            <a:schemeClr val="tx1"/>
                          </a:solidFill>
                          <a:latin typeface="Garamond"/>
                          <a:ea typeface="Times New Roman"/>
                          <a:cs typeface="Calibri"/>
                        </a:rPr>
                        <a:t>102 </a:t>
                      </a:r>
                      <a:r>
                        <a:rPr lang="en-US" sz="1200" b="1" dirty="0">
                          <a:solidFill>
                            <a:schemeClr val="tx1"/>
                          </a:solidFill>
                          <a:latin typeface="Garamond"/>
                          <a:ea typeface="Times New Roman"/>
                          <a:cs typeface="Calibri"/>
                        </a:rPr>
                        <a:t>if bonus awarded)</a:t>
                      </a:r>
                      <a:endParaRPr lang="en-US" sz="12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rmAutofit fontScale="90000"/>
          </a:bodyPr>
          <a:lstStyle/>
          <a:p>
            <a:pPr eaLnBrk="1" hangingPunct="1"/>
            <a:r>
              <a:rPr lang="en-US" sz="4000" b="1" dirty="0" smtClean="0"/>
              <a:t>Minority and Women’s Business Enterprises</a:t>
            </a:r>
          </a:p>
        </p:txBody>
      </p:sp>
      <p:sp>
        <p:nvSpPr>
          <p:cNvPr id="7" name="Rectangle 3"/>
          <p:cNvSpPr>
            <a:spLocks noGrp="1" noChangeArrowheads="1"/>
          </p:cNvSpPr>
          <p:nvPr>
            <p:ph idx="1"/>
          </p:nvPr>
        </p:nvSpPr>
        <p:spPr/>
        <p:txBody>
          <a:bodyPr/>
          <a:lstStyle/>
          <a:p>
            <a:pPr eaLnBrk="1" hangingPunct="1"/>
            <a:r>
              <a:rPr lang="en-US" sz="2800" dirty="0" smtClean="0"/>
              <a:t>Complete Attachment A, MWBE Form</a:t>
            </a:r>
          </a:p>
          <a:p>
            <a:pPr eaLnBrk="1" hangingPunct="1">
              <a:buFontTx/>
              <a:buNone/>
            </a:pPr>
            <a:r>
              <a:rPr lang="en-US" sz="2800" dirty="0" smtClean="0"/>
              <a:t>	- </a:t>
            </a:r>
            <a:r>
              <a:rPr lang="en-US" sz="2000" dirty="0" smtClean="0"/>
              <a:t>Include sub-contractor letters of commitment </a:t>
            </a:r>
          </a:p>
          <a:p>
            <a:pPr eaLnBrk="1" hangingPunct="1"/>
            <a:r>
              <a:rPr lang="en-US" sz="2800" dirty="0" smtClean="0"/>
              <a:t>Goals for Proposal</a:t>
            </a:r>
          </a:p>
          <a:p>
            <a:pPr eaLnBrk="1" hangingPunct="1">
              <a:buFontTx/>
              <a:buNone/>
            </a:pPr>
            <a:r>
              <a:rPr lang="en-US" sz="2800" dirty="0" smtClean="0"/>
              <a:t>	- </a:t>
            </a:r>
            <a:r>
              <a:rPr lang="en-US" sz="2000" dirty="0" smtClean="0"/>
              <a:t>8% Minority Business Enterprise</a:t>
            </a:r>
          </a:p>
          <a:p>
            <a:pPr eaLnBrk="1" hangingPunct="1">
              <a:buFontTx/>
              <a:buNone/>
            </a:pPr>
            <a:r>
              <a:rPr lang="en-US" sz="2000" dirty="0" smtClean="0"/>
              <a:t>	</a:t>
            </a:r>
            <a:r>
              <a:rPr lang="en-US" sz="2800" dirty="0" smtClean="0"/>
              <a:t>- </a:t>
            </a:r>
            <a:r>
              <a:rPr lang="en-US" sz="2000" dirty="0" smtClean="0"/>
              <a:t>8% Women’s Business Enterprise</a:t>
            </a:r>
          </a:p>
          <a:p>
            <a:pPr lvl="1" eaLnBrk="1" hangingPunct="1"/>
            <a:endParaRPr lang="en-US" sz="2000" dirty="0" smtClean="0"/>
          </a:p>
          <a:p>
            <a:pPr lvl="1" eaLnBrk="1" hangingPunct="1"/>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15361" name="Picture 1"/>
          <p:cNvPicPr>
            <a:picLocks noChangeAspect="1" noChangeArrowheads="1"/>
          </p:cNvPicPr>
          <p:nvPr/>
        </p:nvPicPr>
        <p:blipFill>
          <a:blip r:embed="rId2" cstate="print"/>
          <a:srcRect/>
          <a:stretch>
            <a:fillRect/>
          </a:stretch>
        </p:blipFill>
        <p:spPr bwMode="auto">
          <a:xfrm>
            <a:off x="1447800" y="71438"/>
            <a:ext cx="6162675" cy="6715125"/>
          </a:xfrm>
          <a:prstGeom prst="rect">
            <a:avLst/>
          </a:prstGeom>
          <a:ln>
            <a:noFill/>
          </a:ln>
          <a:effectLst>
            <a:outerShdw blurRad="292100" dist="139700" dir="2700000" algn="tl" rotWithShape="0">
              <a:srgbClr val="333333">
                <a:alpha val="65000"/>
              </a:srgbClr>
            </a:outerShdw>
          </a:effectLst>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fontScale="90000"/>
          </a:bodyPr>
          <a:lstStyle/>
          <a:p>
            <a:pPr eaLnBrk="1" hangingPunct="1"/>
            <a:r>
              <a:rPr lang="en-US" sz="4000" b="1" dirty="0" smtClean="0">
                <a:latin typeface="Garamond"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FontTx/>
              <a:buNone/>
              <a:defRPr/>
            </a:pPr>
            <a:r>
              <a:rPr lang="en-US" sz="1800" b="1" dirty="0" smtClean="0">
                <a:latin typeface="Garamond" pitchFamily="18" charset="0"/>
              </a:rPr>
              <a:t>Prime Contractors must ensure that the proposed subcontractors meet the following criteria:</a:t>
            </a:r>
            <a:endParaRPr lang="en-US" sz="1800" dirty="0" smtClean="0">
              <a:latin typeface="Garamond" pitchFamily="18" charset="0"/>
            </a:endParaRPr>
          </a:p>
          <a:p>
            <a:pPr lvl="0"/>
            <a:r>
              <a:rPr lang="en-US" sz="1800" dirty="0" smtClean="0">
                <a:latin typeface="Garamond" pitchFamily="18" charset="0"/>
              </a:rPr>
              <a:t>Must be listed on the IDOA Directory of Certified Firms, on or before the proposal due date</a:t>
            </a:r>
          </a:p>
          <a:p>
            <a:pPr lvl="0"/>
            <a:r>
              <a:rPr lang="en-US" sz="1800" dirty="0" smtClean="0">
                <a:latin typeface="Garamond" pitchFamily="18" charset="0"/>
              </a:rPr>
              <a:t>Each firm may only serve as one classification – MBE, WBE or IVBE</a:t>
            </a:r>
          </a:p>
          <a:p>
            <a:pPr lvl="0"/>
            <a:r>
              <a:rPr lang="en-US" sz="1800" dirty="0" smtClean="0">
                <a:latin typeface="Garamond" pitchFamily="18" charset="0"/>
              </a:rPr>
              <a:t>A Prime Contractor who is an MBE or WBE must meet subcontractor goals by using other listed certified firms.  Certified Prime Contractors cannot count their own workforce or companies to meet this requirement.</a:t>
            </a:r>
          </a:p>
          <a:p>
            <a:pPr lvl="0"/>
            <a:r>
              <a:rPr lang="en-US" sz="1800" dirty="0" smtClean="0">
                <a:latin typeface="Garamond" pitchFamily="18" charset="0"/>
              </a:rPr>
              <a:t>Must serve a commercially useful function.  The firm must serve a value-added purpose on the engagement.</a:t>
            </a:r>
          </a:p>
          <a:p>
            <a:pPr lvl="0"/>
            <a:r>
              <a:rPr lang="en-US" sz="1800" dirty="0" smtClean="0">
                <a:latin typeface="Garamond" pitchFamily="18" charset="0"/>
              </a:rPr>
              <a:t>Must provide goods or service only in the industry area for which it is certified as listed in the directory at </a:t>
            </a:r>
            <a:r>
              <a:rPr lang="en-US" sz="1800" u="sng" dirty="0" smtClean="0">
                <a:latin typeface="Garamond" pitchFamily="18" charset="0"/>
                <a:hlinkClick r:id="rId3"/>
              </a:rPr>
              <a:t>http://www.in.gov/idoa/2352.htm</a:t>
            </a:r>
            <a:endParaRPr lang="en-US" sz="1800" dirty="0" smtClean="0">
              <a:latin typeface="Garamond" pitchFamily="18" charset="0"/>
            </a:endParaRPr>
          </a:p>
          <a:p>
            <a:pPr lvl="0"/>
            <a:r>
              <a:rPr lang="en-US" sz="1800" dirty="0" smtClean="0">
                <a:latin typeface="Garamond" pitchFamily="18" charset="0"/>
              </a:rPr>
              <a:t>Must be used to provide the goods or services specific to the contract</a:t>
            </a:r>
          </a:p>
          <a:p>
            <a:pPr lvl="0"/>
            <a:r>
              <a:rPr lang="en-US" sz="1800" dirty="0" smtClean="0">
                <a:latin typeface="Garamond" pitchFamily="18" charset="0"/>
              </a:rPr>
              <a:t>National Corporate Diversity Plans are generally not acceptable</a:t>
            </a:r>
            <a:endParaRPr lang="en-US" sz="2000" dirty="0" smtClean="0">
              <a:latin typeface="Garamond" pitchFamily="18" charset="0"/>
            </a:endParaRPr>
          </a:p>
          <a:p>
            <a:pPr lvl="1" eaLnBrk="1" hangingPunct="1">
              <a:defRPr/>
            </a:pPr>
            <a:endParaRPr lang="en-US" dirty="0" smtClean="0">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7169" name="Picture 1"/>
          <p:cNvPicPr>
            <a:picLocks noChangeAspect="1" noChangeArrowheads="1"/>
          </p:cNvPicPr>
          <p:nvPr/>
        </p:nvPicPr>
        <p:blipFill>
          <a:blip r:embed="rId3" cstate="print"/>
          <a:srcRect/>
          <a:stretch>
            <a:fillRect/>
          </a:stretch>
        </p:blipFill>
        <p:spPr bwMode="auto">
          <a:xfrm>
            <a:off x="1676400" y="0"/>
            <a:ext cx="5334000" cy="6231156"/>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fontScale="90000"/>
          </a:bodyPr>
          <a:lstStyle/>
          <a:p>
            <a:pPr eaLnBrk="1" hangingPunct="1"/>
            <a:r>
              <a:rPr lang="en-US" sz="4000" b="1" dirty="0" smtClean="0">
                <a:latin typeface="Garamond" pitchFamily="18" charset="0"/>
              </a:rPr>
              <a:t>Minority and Women’s Business Enterprises</a:t>
            </a:r>
          </a:p>
        </p:txBody>
      </p:sp>
      <p:sp>
        <p:nvSpPr>
          <p:cNvPr id="7" name="Right Arrow 6"/>
          <p:cNvSpPr/>
          <p:nvPr/>
        </p:nvSpPr>
        <p:spPr>
          <a:xfrm>
            <a:off x="0" y="23622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4582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0" y="2819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0" y="40386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pic>
        <p:nvPicPr>
          <p:cNvPr id="12289" name="Picture 1"/>
          <p:cNvPicPr>
            <a:picLocks noChangeAspect="1" noChangeArrowheads="1"/>
          </p:cNvPicPr>
          <p:nvPr/>
        </p:nvPicPr>
        <p:blipFill>
          <a:blip r:embed="rId3" cstate="print"/>
          <a:srcRect/>
          <a:stretch>
            <a:fillRect/>
          </a:stretch>
        </p:blipFill>
        <p:spPr bwMode="auto">
          <a:xfrm>
            <a:off x="749301" y="1600200"/>
            <a:ext cx="7632699" cy="3581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ormAutofit fontScale="90000"/>
          </a:bodyPr>
          <a:lstStyle/>
          <a:p>
            <a:r>
              <a:rPr lang="en-US" sz="4000" dirty="0" smtClean="0">
                <a:latin typeface="Garamond" pitchFamily="18" charset="0"/>
              </a:rPr>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smtClean="0">
                <a:latin typeface="Garamond" pitchFamily="18" charset="0"/>
              </a:rPr>
              <a:t>Effective August, 2014, a new MWBE scoring methodology will be utilized for all RFP’s released</a:t>
            </a:r>
          </a:p>
          <a:p>
            <a:pPr marL="115888" indent="-115888"/>
            <a:r>
              <a:rPr lang="en-US" sz="1800" b="1" dirty="0" smtClean="0">
                <a:latin typeface="Garamond" pitchFamily="18" charset="0"/>
              </a:rPr>
              <a:t>New Process</a:t>
            </a:r>
            <a:r>
              <a:rPr lang="en-US" sz="1800" dirty="0" smtClean="0">
                <a:latin typeface="Garamond" pitchFamily="18" charset="0"/>
              </a:rPr>
              <a:t> </a:t>
            </a:r>
            <a:r>
              <a:rPr lang="en-US" sz="1600" dirty="0" smtClean="0">
                <a:latin typeface="Garamond" pitchFamily="18" charset="0"/>
              </a:rPr>
              <a:t>– MWBE scoring is conducted based on 10 points plus a possible 2 bonus points scale</a:t>
            </a:r>
          </a:p>
          <a:p>
            <a:pPr marL="346075" lvl="1" indent="-111125">
              <a:buFont typeface="Arial" pitchFamily="34" charset="0"/>
              <a:buChar char="-"/>
            </a:pPr>
            <a:r>
              <a:rPr lang="en-US" sz="1600" dirty="0" smtClean="0">
                <a:latin typeface="Garamond" pitchFamily="18" charset="0"/>
              </a:rPr>
              <a:t>MBE: Possible 5 points + 1 bonus point</a:t>
            </a:r>
          </a:p>
          <a:p>
            <a:pPr marL="346075" lvl="1" indent="-111125">
              <a:buFont typeface="Arial" pitchFamily="34" charset="0"/>
              <a:buChar char="-"/>
            </a:pPr>
            <a:r>
              <a:rPr lang="en-US" sz="1600" dirty="0" smtClean="0">
                <a:latin typeface="Garamond" pitchFamily="18" charset="0"/>
              </a:rPr>
              <a:t>WBE: Possible 5 points + 1 bonus Point</a:t>
            </a:r>
          </a:p>
          <a:p>
            <a:pPr marL="115888" indent="-115888"/>
            <a:r>
              <a:rPr lang="en-US" sz="1800" b="1" dirty="0" smtClean="0">
                <a:latin typeface="Garamond" pitchFamily="18" charset="0"/>
              </a:rPr>
              <a:t>Professional Services Scoring Methodology:</a:t>
            </a:r>
          </a:p>
          <a:p>
            <a:pPr marL="346075" lvl="1" indent="-114300">
              <a:buFont typeface="Calibri" pitchFamily="34" charset="0"/>
              <a:buChar char="-"/>
            </a:pPr>
            <a:r>
              <a:rPr lang="en-US" sz="1600" dirty="0" smtClean="0">
                <a:latin typeface="Garamond" pitchFamily="18" charset="0"/>
              </a:rPr>
              <a:t>The points will be awarded on the following schedule:</a:t>
            </a:r>
            <a:br>
              <a:rPr lang="en-US" sz="1600" dirty="0" smtClean="0">
                <a:latin typeface="Garamond" pitchFamily="18" charset="0"/>
              </a:rPr>
            </a:br>
            <a:r>
              <a:rPr lang="en-US" sz="1600" dirty="0" smtClean="0">
                <a:latin typeface="Garamond" pitchFamily="18" charset="0"/>
              </a:rPr>
              <a:t/>
            </a:r>
            <a:br>
              <a:rPr lang="en-US" sz="1600" dirty="0" smtClean="0">
                <a:latin typeface="Garamond" pitchFamily="18" charset="0"/>
              </a:rPr>
            </a:br>
            <a:endParaRPr lang="en-US" sz="1600" dirty="0" smtClean="0">
              <a:latin typeface="Garamond" pitchFamily="18" charset="0"/>
            </a:endParaRPr>
          </a:p>
          <a:p>
            <a:pPr marL="346075" lvl="1" indent="-114300">
              <a:buFont typeface="Calibri" pitchFamily="34" charset="0"/>
              <a:buChar char="-"/>
            </a:pPr>
            <a:r>
              <a:rPr lang="en-US" sz="1600" dirty="0" smtClean="0">
                <a:latin typeface="Garamond" pitchFamily="18" charset="0"/>
              </a:rPr>
              <a:t>Fractional percentages will be rounded up or down to the nearest whole percentage</a:t>
            </a:r>
          </a:p>
          <a:p>
            <a:pPr marL="346075" lvl="1" indent="-114300">
              <a:buFont typeface="Calibri" pitchFamily="34" charset="0"/>
              <a:buChar char="-"/>
            </a:pPr>
            <a:r>
              <a:rPr lang="en-US" sz="1600" dirty="0" smtClean="0">
                <a:latin typeface="Garamond"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dirty="0" smtClean="0">
                <a:latin typeface="Garamond" pitchFamily="18" charset="0"/>
              </a:rPr>
              <a:t>Submissions of 0% participation will result in a deduction of 1 point in each category</a:t>
            </a:r>
          </a:p>
          <a:p>
            <a:pPr marL="346075" lvl="1" indent="-114300">
              <a:buFont typeface="Calibri" pitchFamily="34" charset="0"/>
              <a:buChar char="-"/>
            </a:pPr>
            <a:r>
              <a:rPr lang="en-US" sz="1600" dirty="0" smtClean="0">
                <a:latin typeface="Garamond" pitchFamily="18" charset="0"/>
              </a:rPr>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smtClean="0">
              <a:latin typeface="Garamond" pitchFamily="18" charset="0"/>
            </a:endParaRPr>
          </a:p>
          <a:p>
            <a:pPr>
              <a:buFontTx/>
              <a:buNone/>
            </a:pPr>
            <a:endParaRPr lang="en-US" sz="800" dirty="0" smtClean="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gridCol w="499270"/>
                <a:gridCol w="499270"/>
                <a:gridCol w="594147"/>
                <a:gridCol w="592591"/>
                <a:gridCol w="499270"/>
                <a:gridCol w="499270"/>
                <a:gridCol w="499270"/>
                <a:gridCol w="594147"/>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1%</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2%</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3%</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4%</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5%</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6%</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7%</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8600">
                <a:tc>
                  <a:txBody>
                    <a:bodyPr/>
                    <a:lstStyle/>
                    <a:p>
                      <a:pPr marL="0" marR="0" algn="ctr">
                        <a:spcBef>
                          <a:spcPts val="0"/>
                        </a:spcBef>
                        <a:spcAft>
                          <a:spcPts val="0"/>
                        </a:spcAft>
                      </a:pPr>
                      <a:r>
                        <a:rPr lang="en-US" sz="1200">
                          <a:latin typeface="Garamond"/>
                          <a:ea typeface="Times New Roman"/>
                          <a:cs typeface="Calibri"/>
                        </a:rPr>
                        <a:t>Pts.</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.625</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1.25</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2.5</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3.125</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3.75</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a:latin typeface="Garamond"/>
                          <a:ea typeface="Times New Roman"/>
                          <a:cs typeface="Calibri"/>
                        </a:rPr>
                        <a:t>4.375</a:t>
                      </a:r>
                      <a:endParaRPr lang="en-US" sz="120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0" y="274638"/>
            <a:ext cx="9144000" cy="1143000"/>
          </a:xfrm>
        </p:spPr>
        <p:txBody>
          <a:bodyPr>
            <a:normAutofit fontScale="90000"/>
          </a:bodyPr>
          <a:lstStyle/>
          <a:p>
            <a:r>
              <a:rPr lang="en-US" sz="4000" b="1" dirty="0" smtClean="0">
                <a:latin typeface="Garamond" pitchFamily="18" charset="0"/>
              </a:rPr>
              <a:t>Minority and Women’s Business Enterprises</a:t>
            </a:r>
          </a:p>
        </p:txBody>
      </p:sp>
      <p:sp>
        <p:nvSpPr>
          <p:cNvPr id="7" name="TextBox 6"/>
          <p:cNvSpPr txBox="1">
            <a:spLocks noChangeArrowheads="1"/>
          </p:cNvSpPr>
          <p:nvPr/>
        </p:nvSpPr>
        <p:spPr bwMode="auto">
          <a:xfrm>
            <a:off x="609600" y="1676400"/>
            <a:ext cx="7620000" cy="369888"/>
          </a:xfrm>
          <a:prstGeom prst="rect">
            <a:avLst/>
          </a:prstGeom>
          <a:noFill/>
          <a:ln w="9525">
            <a:noFill/>
            <a:miter lim="800000"/>
            <a:headEnd/>
            <a:tailEnd/>
          </a:ln>
        </p:spPr>
        <p:txBody>
          <a:bodyPr>
            <a:spAutoFit/>
          </a:bodyPr>
          <a:lstStyle/>
          <a:p>
            <a:pPr algn="ctr"/>
            <a:r>
              <a:rPr lang="en-US" b="1" dirty="0">
                <a:latin typeface="Garamond" pitchFamily="18" charset="0"/>
              </a:rPr>
              <a:t>RFP MWBE Scoring Example</a:t>
            </a:r>
          </a:p>
        </p:txBody>
      </p:sp>
      <p:graphicFrame>
        <p:nvGraphicFramePr>
          <p:cNvPr id="8" name="Table Placeholder 3"/>
          <p:cNvGraphicFramePr>
            <a:graphicFrameLocks/>
          </p:cNvGraphicFramePr>
          <p:nvPr/>
        </p:nvGraphicFramePr>
        <p:xfrm>
          <a:off x="304800" y="2438400"/>
          <a:ext cx="8229600" cy="2225040"/>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a:txBody>
                    <a:bodyPr/>
                    <a:lstStyle/>
                    <a:p>
                      <a:pPr algn="ctr"/>
                      <a:r>
                        <a:rPr lang="en-US" dirty="0" smtClean="0">
                          <a:solidFill>
                            <a:schemeClr val="tx1"/>
                          </a:solidFill>
                        </a:rPr>
                        <a:t>Bidder</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MBE %</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Pts.</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WBE %</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Pts.</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Total Pts.</a:t>
                      </a:r>
                      <a:endParaRPr lang="en-US" dirty="0">
                        <a:solidFill>
                          <a:schemeClr val="tx1"/>
                        </a:solidFill>
                      </a:endParaRPr>
                    </a:p>
                  </a:txBody>
                  <a:tcPr>
                    <a:solidFill>
                      <a:schemeClr val="bg1">
                        <a:lumMod val="85000"/>
                      </a:schemeClr>
                    </a:solidFill>
                  </a:tcPr>
                </a:tc>
              </a:tr>
              <a:tr h="370840">
                <a:tc>
                  <a:txBody>
                    <a:bodyPr/>
                    <a:lstStyle/>
                    <a:p>
                      <a:pPr algn="ctr"/>
                      <a:r>
                        <a:rPr lang="en-US" dirty="0" smtClean="0">
                          <a:solidFill>
                            <a:schemeClr val="tx1"/>
                          </a:solidFill>
                        </a:rPr>
                        <a:t>Bidder</a:t>
                      </a:r>
                      <a:r>
                        <a:rPr lang="en-US" baseline="0" dirty="0" smtClean="0">
                          <a:solidFill>
                            <a:schemeClr val="tx1"/>
                          </a:solidFill>
                        </a:rPr>
                        <a:t> 1</a:t>
                      </a:r>
                    </a:p>
                  </a:txBody>
                  <a:tcPr>
                    <a:solidFill>
                      <a:schemeClr val="bg1">
                        <a:lumMod val="85000"/>
                      </a:schemeClr>
                    </a:solidFill>
                  </a:tcPr>
                </a:tc>
                <a:tc>
                  <a:txBody>
                    <a:bodyPr/>
                    <a:lstStyle/>
                    <a:p>
                      <a:pPr algn="ctr"/>
                      <a:r>
                        <a:rPr lang="en-US" dirty="0" smtClean="0">
                          <a:solidFill>
                            <a:schemeClr val="tx1"/>
                          </a:solidFill>
                        </a:rPr>
                        <a:t>12.0%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5.0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10.0%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6.0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11.0</a:t>
                      </a:r>
                      <a:endParaRPr lang="en-US" dirty="0">
                        <a:solidFill>
                          <a:schemeClr val="tx1"/>
                        </a:solidFill>
                      </a:endParaRPr>
                    </a:p>
                  </a:txBody>
                  <a:tcPr>
                    <a:solidFill>
                      <a:schemeClr val="bg1">
                        <a:lumMod val="85000"/>
                      </a:schemeClr>
                    </a:solidFill>
                  </a:tcPr>
                </a:tc>
              </a:tr>
              <a:tr h="370840">
                <a:tc>
                  <a:txBody>
                    <a:bodyPr/>
                    <a:lstStyle/>
                    <a:p>
                      <a:pPr algn="ctr"/>
                      <a:r>
                        <a:rPr lang="en-US" dirty="0" smtClean="0">
                          <a:solidFill>
                            <a:schemeClr val="tx1"/>
                          </a:solidFill>
                        </a:rPr>
                        <a:t>Bidder 2</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6.0%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3.75</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4.0%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2.5</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6.25</a:t>
                      </a:r>
                      <a:endParaRPr lang="en-US" dirty="0">
                        <a:solidFill>
                          <a:schemeClr val="tx1"/>
                        </a:solidFill>
                      </a:endParaRPr>
                    </a:p>
                  </a:txBody>
                  <a:tcPr>
                    <a:solidFill>
                      <a:schemeClr val="bg1">
                        <a:lumMod val="85000"/>
                      </a:schemeClr>
                    </a:solidFill>
                  </a:tcPr>
                </a:tc>
              </a:tr>
              <a:tr h="370840">
                <a:tc>
                  <a:txBody>
                    <a:bodyPr/>
                    <a:lstStyle/>
                    <a:p>
                      <a:pPr algn="ctr"/>
                      <a:r>
                        <a:rPr lang="en-US" dirty="0" smtClean="0">
                          <a:solidFill>
                            <a:schemeClr val="tx1"/>
                          </a:solidFill>
                        </a:rPr>
                        <a:t>Bidder 3</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8.0%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5.0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8.0%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5.0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10.0</a:t>
                      </a:r>
                      <a:endParaRPr lang="en-US" dirty="0">
                        <a:solidFill>
                          <a:schemeClr val="tx1"/>
                        </a:solidFill>
                      </a:endParaRPr>
                    </a:p>
                  </a:txBody>
                  <a:tcPr>
                    <a:solidFill>
                      <a:schemeClr val="bg1">
                        <a:lumMod val="85000"/>
                      </a:schemeClr>
                    </a:solidFill>
                  </a:tcPr>
                </a:tc>
              </a:tr>
              <a:tr h="370840">
                <a:tc>
                  <a:txBody>
                    <a:bodyPr/>
                    <a:lstStyle/>
                    <a:p>
                      <a:pPr algn="ctr"/>
                      <a:r>
                        <a:rPr lang="en-US" dirty="0" smtClean="0">
                          <a:solidFill>
                            <a:schemeClr val="tx1"/>
                          </a:solidFill>
                        </a:rPr>
                        <a:t>Bidder 4</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16.0%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6.0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0.2%</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0.0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6.0</a:t>
                      </a:r>
                      <a:endParaRPr lang="en-US" dirty="0">
                        <a:solidFill>
                          <a:schemeClr val="tx1"/>
                        </a:solidFill>
                      </a:endParaRPr>
                    </a:p>
                  </a:txBody>
                  <a:tcPr>
                    <a:solidFill>
                      <a:schemeClr val="bg1">
                        <a:lumMod val="85000"/>
                      </a:schemeClr>
                    </a:solidFill>
                  </a:tcPr>
                </a:tc>
              </a:tr>
              <a:tr h="370840">
                <a:tc>
                  <a:txBody>
                    <a:bodyPr/>
                    <a:lstStyle/>
                    <a:p>
                      <a:pPr algn="ctr"/>
                      <a:r>
                        <a:rPr lang="en-US" dirty="0" smtClean="0">
                          <a:solidFill>
                            <a:schemeClr val="tx1"/>
                          </a:solidFill>
                        </a:rPr>
                        <a:t>Bidder 5</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0.0%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-1.0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0.0%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-1.0</a:t>
                      </a:r>
                      <a:endParaRPr lang="en-US" dirty="0">
                        <a:solidFill>
                          <a:schemeClr val="tx1"/>
                        </a:solidFill>
                      </a:endParaRPr>
                    </a:p>
                  </a:txBody>
                  <a:tcPr>
                    <a:solidFill>
                      <a:schemeClr val="bg1">
                        <a:lumMod val="85000"/>
                      </a:schemeClr>
                    </a:solidFill>
                  </a:tcPr>
                </a:tc>
                <a:tc>
                  <a:txBody>
                    <a:bodyPr/>
                    <a:lstStyle/>
                    <a:p>
                      <a:pPr algn="ctr"/>
                      <a:r>
                        <a:rPr lang="en-US" dirty="0" smtClean="0">
                          <a:solidFill>
                            <a:schemeClr val="tx1"/>
                          </a:solidFill>
                        </a:rPr>
                        <a:t>-2.0</a:t>
                      </a:r>
                      <a:endParaRPr lang="en-US" dirty="0">
                        <a:solidFill>
                          <a:schemeClr val="tx1"/>
                        </a:solidFill>
                      </a:endParaRPr>
                    </a:p>
                  </a:txBody>
                  <a:tcPr>
                    <a:solidFill>
                      <a:schemeClr val="bg1">
                        <a:lumMod val="85000"/>
                      </a:schemeClr>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Garamond" pitchFamily="18" charset="0"/>
              </a:rPr>
              <a:t>Agenda</a:t>
            </a:r>
          </a:p>
        </p:txBody>
      </p:sp>
      <p:sp>
        <p:nvSpPr>
          <p:cNvPr id="7" name="Rectangle 3"/>
          <p:cNvSpPr>
            <a:spLocks noGrp="1" noChangeArrowheads="1"/>
          </p:cNvSpPr>
          <p:nvPr>
            <p:ph idx="1"/>
          </p:nvPr>
        </p:nvSpPr>
        <p:spPr>
          <a:xfrm>
            <a:off x="381000" y="1600200"/>
            <a:ext cx="8305800" cy="4525963"/>
          </a:xfrm>
        </p:spPr>
        <p:txBody>
          <a:bodyPr/>
          <a:lstStyle/>
          <a:p>
            <a:pPr eaLnBrk="1" hangingPunct="1"/>
            <a:r>
              <a:rPr lang="en-US" sz="2800" dirty="0" smtClean="0">
                <a:latin typeface="Garamond" pitchFamily="18" charset="0"/>
              </a:rPr>
              <a:t>General Information</a:t>
            </a:r>
          </a:p>
          <a:p>
            <a:pPr eaLnBrk="1" hangingPunct="1"/>
            <a:r>
              <a:rPr lang="en-US" sz="2800" dirty="0" smtClean="0">
                <a:latin typeface="Garamond" pitchFamily="18" charset="0"/>
              </a:rPr>
              <a:t>Purpose of </a:t>
            </a:r>
            <a:r>
              <a:rPr lang="en-US" sz="2800" dirty="0" smtClean="0">
                <a:latin typeface="Garamond" pitchFamily="18" charset="0"/>
              </a:rPr>
              <a:t>RFS</a:t>
            </a:r>
            <a:endParaRPr lang="en-US" sz="2800" dirty="0" smtClean="0">
              <a:latin typeface="Garamond" pitchFamily="18" charset="0"/>
            </a:endParaRPr>
          </a:p>
          <a:p>
            <a:pPr eaLnBrk="1" hangingPunct="1"/>
            <a:r>
              <a:rPr lang="en-US" sz="2800" dirty="0" smtClean="0">
                <a:latin typeface="Garamond" pitchFamily="18" charset="0"/>
              </a:rPr>
              <a:t>Key Dates</a:t>
            </a:r>
          </a:p>
          <a:p>
            <a:pPr eaLnBrk="1" hangingPunct="1"/>
            <a:r>
              <a:rPr lang="en-US" sz="2800" dirty="0" smtClean="0">
                <a:latin typeface="Garamond" pitchFamily="18" charset="0"/>
              </a:rPr>
              <a:t>Proposal Preparation &amp; Evaluation</a:t>
            </a:r>
          </a:p>
          <a:p>
            <a:pPr eaLnBrk="1" hangingPunct="1"/>
            <a:r>
              <a:rPr lang="en-US" sz="2800" dirty="0" smtClean="0">
                <a:latin typeface="Garamond" pitchFamily="18" charset="0"/>
              </a:rPr>
              <a:t>Minority and Women’s Business Enterprises (M/WBE)</a:t>
            </a:r>
          </a:p>
          <a:p>
            <a:pPr eaLnBrk="1" hangingPunct="1"/>
            <a:r>
              <a:rPr lang="en-US" sz="2800" dirty="0" smtClean="0">
                <a:latin typeface="Garamond" pitchFamily="18" charset="0"/>
              </a:rPr>
              <a:t>Question </a:t>
            </a:r>
            <a:r>
              <a:rPr lang="en-US" sz="2800" dirty="0" smtClean="0">
                <a:latin typeface="Garamond" pitchFamily="18" charset="0"/>
              </a:rPr>
              <a:t>and Answer Session</a:t>
            </a:r>
          </a:p>
          <a:p>
            <a:pPr eaLnBrk="1" hangingPunct="1">
              <a:buFontTx/>
              <a:buNone/>
            </a:pPr>
            <a:endParaRPr lang="en-US" sz="2800" dirty="0" smtClean="0">
              <a:latin typeface="Garamond"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dirty="0" smtClean="0">
                <a:latin typeface="Garamond" pitchFamily="18" charset="0"/>
              </a:rPr>
              <a:t>Additional Information</a:t>
            </a:r>
          </a:p>
        </p:txBody>
      </p:sp>
      <p:sp>
        <p:nvSpPr>
          <p:cNvPr id="7" name="Content Placeholder 2"/>
          <p:cNvSpPr>
            <a:spLocks noGrp="1"/>
          </p:cNvSpPr>
          <p:nvPr>
            <p:ph idx="1"/>
          </p:nvPr>
        </p:nvSpPr>
        <p:spPr>
          <a:xfrm>
            <a:off x="152400" y="1143000"/>
            <a:ext cx="8763000" cy="4495799"/>
          </a:xfrm>
        </p:spPr>
        <p:txBody>
          <a:bodyPr>
            <a:normAutofit/>
          </a:bodyPr>
          <a:lstStyle/>
          <a:p>
            <a:pPr algn="ctr" eaLnBrk="1" hangingPunct="1">
              <a:lnSpc>
                <a:spcPct val="80000"/>
              </a:lnSpc>
              <a:buFontTx/>
              <a:buNone/>
            </a:pPr>
            <a:r>
              <a:rPr lang="en-US" sz="1600" b="1" dirty="0" smtClean="0">
                <a:latin typeface="Garamond" pitchFamily="18" charset="0"/>
              </a:rPr>
              <a:t>IDOA PROCUREMENT LINKS AND NUMBERS</a:t>
            </a:r>
            <a:endParaRPr lang="en-US" sz="1600" b="1" dirty="0" smtClean="0">
              <a:latin typeface="Garamond" pitchFamily="18" charset="0"/>
              <a:hlinkClick r:id="rId3"/>
            </a:endParaRPr>
          </a:p>
          <a:p>
            <a:pPr algn="ctr" eaLnBrk="1" hangingPunct="1">
              <a:lnSpc>
                <a:spcPct val="80000"/>
              </a:lnSpc>
              <a:buFontTx/>
              <a:buNone/>
            </a:pPr>
            <a:r>
              <a:rPr lang="en-US" sz="1600" b="1" dirty="0" smtClean="0">
                <a:latin typeface="Garamond" pitchFamily="18" charset="0"/>
                <a:hlinkClick r:id="rId3"/>
              </a:rPr>
              <a:t>http://www.in.gov/idoa/2354.htm</a:t>
            </a:r>
            <a:endParaRPr lang="en-US" sz="1600" b="1" dirty="0" smtClean="0">
              <a:latin typeface="Garamond" pitchFamily="18" charset="0"/>
            </a:endParaRPr>
          </a:p>
          <a:p>
            <a:pPr algn="ctr" eaLnBrk="1" hangingPunct="1">
              <a:lnSpc>
                <a:spcPct val="80000"/>
              </a:lnSpc>
              <a:buFontTx/>
              <a:buNone/>
            </a:pPr>
            <a:r>
              <a:rPr lang="en-US" sz="1600" b="1" dirty="0" smtClean="0">
                <a:latin typeface="Garamond" pitchFamily="18" charset="0"/>
              </a:rPr>
              <a:t>1-877-77BUYIN (8946) For Vendor Registration Questions</a:t>
            </a:r>
            <a:endParaRPr lang="en-US" sz="1600" b="1" dirty="0" smtClean="0">
              <a:latin typeface="Garamond" pitchFamily="18" charset="0"/>
              <a:hlinkClick r:id="rId4"/>
            </a:endParaRPr>
          </a:p>
          <a:p>
            <a:pPr algn="ctr" eaLnBrk="1" hangingPunct="1">
              <a:lnSpc>
                <a:spcPct val="80000"/>
              </a:lnSpc>
              <a:buFontTx/>
              <a:buNone/>
            </a:pPr>
            <a:r>
              <a:rPr lang="en-US" sz="1600" b="1" dirty="0" smtClean="0">
                <a:latin typeface="Garamond" pitchFamily="18" charset="0"/>
                <a:hlinkClick r:id="rId4"/>
              </a:rPr>
              <a:t>http://www.in.gov/idoa/2464.htm</a:t>
            </a:r>
            <a:endParaRPr lang="en-US" sz="1600" b="1" dirty="0" smtClean="0">
              <a:latin typeface="Garamond" pitchFamily="18" charset="0"/>
            </a:endParaRPr>
          </a:p>
          <a:p>
            <a:pPr algn="ctr" eaLnBrk="1" hangingPunct="1">
              <a:lnSpc>
                <a:spcPct val="80000"/>
              </a:lnSpc>
              <a:buFontTx/>
              <a:buNone/>
            </a:pPr>
            <a:r>
              <a:rPr lang="en-US" sz="1600" b="1" dirty="0" smtClean="0">
                <a:latin typeface="Garamond" pitchFamily="18" charset="0"/>
              </a:rPr>
              <a:t>For Inquiries Regarding Substantial Indiana Economic Impact</a:t>
            </a:r>
          </a:p>
          <a:p>
            <a:pPr eaLnBrk="1" hangingPunct="1">
              <a:lnSpc>
                <a:spcPct val="80000"/>
              </a:lnSpc>
              <a:buFontTx/>
              <a:buAutoNum type="alphaUcPeriod"/>
            </a:pPr>
            <a:r>
              <a:rPr lang="en-US" sz="1600" b="1" dirty="0" smtClean="0">
                <a:latin typeface="Garamond" pitchFamily="18" charset="0"/>
                <a:hlinkClick r:id="rId5"/>
              </a:rPr>
              <a:t>http://www.in.gov/idoa/2467.htm</a:t>
            </a:r>
            <a:endParaRPr lang="en-US" sz="1600" b="1" dirty="0" smtClean="0">
              <a:latin typeface="Garamond" pitchFamily="18" charset="0"/>
            </a:endParaRPr>
          </a:p>
          <a:p>
            <a:pPr eaLnBrk="1" hangingPunct="1">
              <a:lnSpc>
                <a:spcPct val="80000"/>
              </a:lnSpc>
              <a:buFontTx/>
              <a:buNone/>
            </a:pPr>
            <a:r>
              <a:rPr lang="en-US" sz="1600" b="1" dirty="0" smtClean="0">
                <a:latin typeface="Garamond" pitchFamily="18" charset="0"/>
              </a:rPr>
              <a:t>	Link to the developing “one stop shop” for vendor registry with IDOA and Secretary of State.</a:t>
            </a:r>
          </a:p>
          <a:p>
            <a:pPr eaLnBrk="1" hangingPunct="1">
              <a:lnSpc>
                <a:spcPct val="80000"/>
              </a:lnSpc>
              <a:buFontTx/>
              <a:buNone/>
            </a:pPr>
            <a:r>
              <a:rPr lang="en-US" sz="1600" b="1" dirty="0" smtClean="0">
                <a:latin typeface="Garamond" pitchFamily="18" charset="0"/>
              </a:rPr>
              <a:t>B.	Secretary of State of Indiana:</a:t>
            </a:r>
          </a:p>
          <a:p>
            <a:pPr eaLnBrk="1" hangingPunct="1">
              <a:lnSpc>
                <a:spcPct val="80000"/>
              </a:lnSpc>
              <a:buFontTx/>
              <a:buNone/>
            </a:pPr>
            <a:r>
              <a:rPr lang="en-US" sz="1600" b="1" dirty="0" smtClean="0">
                <a:latin typeface="Garamond" pitchFamily="18" charset="0"/>
              </a:rPr>
              <a:t>	Can be reached at (317) 232-6576 for registration assistance.  </a:t>
            </a:r>
            <a:r>
              <a:rPr lang="en-US" sz="1600" b="1" dirty="0" smtClean="0">
                <a:latin typeface="Garamond" pitchFamily="18" charset="0"/>
                <a:hlinkClick r:id="rId6"/>
              </a:rPr>
              <a:t>www.in.gov/sos</a:t>
            </a:r>
            <a:endParaRPr lang="en-US" sz="1600" b="1" dirty="0" smtClean="0">
              <a:latin typeface="Garamond" pitchFamily="18" charset="0"/>
            </a:endParaRPr>
          </a:p>
          <a:p>
            <a:pPr eaLnBrk="1" hangingPunct="1">
              <a:lnSpc>
                <a:spcPct val="80000"/>
              </a:lnSpc>
              <a:buFontTx/>
              <a:buNone/>
            </a:pPr>
            <a:r>
              <a:rPr lang="en-US" sz="1600" b="1" dirty="0" smtClean="0">
                <a:latin typeface="Garamond" pitchFamily="18" charset="0"/>
              </a:rPr>
              <a:t>C.	See Vendor Handbook:</a:t>
            </a:r>
          </a:p>
          <a:p>
            <a:pPr eaLnBrk="1" hangingPunct="1">
              <a:lnSpc>
                <a:spcPct val="80000"/>
              </a:lnSpc>
              <a:buFontTx/>
              <a:buNone/>
            </a:pPr>
            <a:r>
              <a:rPr lang="en-US" sz="1600" b="1" dirty="0" smtClean="0">
                <a:latin typeface="Garamond" pitchFamily="18" charset="0"/>
              </a:rPr>
              <a:t>	Online version available at </a:t>
            </a:r>
            <a:r>
              <a:rPr lang="en-US" sz="1600" b="1" dirty="0" smtClean="0">
                <a:latin typeface="Garamond" pitchFamily="18" charset="0"/>
                <a:hlinkClick r:id="rId7"/>
              </a:rPr>
              <a:t>http://www.in.gov/idoa/files/vendor_handbook.doc</a:t>
            </a:r>
            <a:endParaRPr lang="en-US" sz="1600" b="1" dirty="0" smtClean="0">
              <a:latin typeface="Garamond" pitchFamily="18" charset="0"/>
            </a:endParaRPr>
          </a:p>
          <a:p>
            <a:pPr eaLnBrk="1" hangingPunct="1">
              <a:lnSpc>
                <a:spcPct val="80000"/>
              </a:lnSpc>
              <a:buFontTx/>
              <a:buAutoNum type="alphaUcPeriod" startAt="4"/>
            </a:pPr>
            <a:r>
              <a:rPr lang="en-US" sz="1600" b="1" dirty="0" smtClean="0">
                <a:latin typeface="Garamond" pitchFamily="18" charset="0"/>
              </a:rPr>
              <a:t>Minority and Women Owned Business Enterprises:</a:t>
            </a:r>
          </a:p>
          <a:p>
            <a:pPr eaLnBrk="1" hangingPunct="1">
              <a:lnSpc>
                <a:spcPct val="80000"/>
              </a:lnSpc>
              <a:buFontTx/>
              <a:buNone/>
            </a:pPr>
            <a:r>
              <a:rPr lang="en-US" sz="1600" b="1" dirty="0" smtClean="0">
                <a:latin typeface="Garamond" pitchFamily="18" charset="0"/>
              </a:rPr>
              <a:t>	</a:t>
            </a:r>
            <a:r>
              <a:rPr lang="en-US" sz="1600" b="1" dirty="0" smtClean="0">
                <a:latin typeface="Garamond" pitchFamily="18" charset="0"/>
                <a:hlinkClick r:id="rId8"/>
              </a:rPr>
              <a:t>http://www.in.gov/idoa/files/Certification_List(48).xls</a:t>
            </a:r>
            <a:r>
              <a:rPr lang="en-US" sz="1600" b="1" dirty="0" smtClean="0">
                <a:latin typeface="Garamond" pitchFamily="18" charset="0"/>
              </a:rPr>
              <a:t> for table of IDOA certified MBEs and WBEs.  For more WBE’s information </a:t>
            </a:r>
            <a:r>
              <a:rPr lang="en-US" sz="1600" b="1" dirty="0" smtClean="0">
                <a:latin typeface="Garamond" pitchFamily="18" charset="0"/>
                <a:hlinkClick r:id="rId9"/>
              </a:rPr>
              <a:t>http://www.in.gov/idoa/2352.htm</a:t>
            </a:r>
            <a:r>
              <a:rPr lang="en-US" sz="1600" b="1" dirty="0" smtClean="0">
                <a:latin typeface="Garamond" pitchFamily="18" charset="0"/>
              </a:rPr>
              <a:t> </a:t>
            </a:r>
          </a:p>
          <a:p>
            <a:pPr eaLnBrk="1" hangingPunct="1">
              <a:lnSpc>
                <a:spcPct val="80000"/>
              </a:lnSpc>
              <a:buFontTx/>
              <a:buNone/>
            </a:pPr>
            <a:r>
              <a:rPr lang="en-US" sz="1600" b="1" dirty="0">
                <a:latin typeface="Garamond" pitchFamily="18" charset="0"/>
              </a:rPr>
              <a:t>E</a:t>
            </a:r>
            <a:r>
              <a:rPr lang="en-US" sz="1600" b="1" dirty="0" smtClean="0">
                <a:latin typeface="Garamond" pitchFamily="18" charset="0"/>
              </a:rPr>
              <a:t>.</a:t>
            </a:r>
            <a:r>
              <a:rPr lang="en-US" sz="1600" b="1" dirty="0" smtClean="0">
                <a:latin typeface="Garamond" pitchFamily="18" charset="0"/>
              </a:rPr>
              <a:t>	RFP posting and updates:</a:t>
            </a:r>
          </a:p>
          <a:p>
            <a:pPr eaLnBrk="1" hangingPunct="1">
              <a:lnSpc>
                <a:spcPct val="80000"/>
              </a:lnSpc>
              <a:buFontTx/>
              <a:buNone/>
            </a:pPr>
            <a:r>
              <a:rPr lang="en-US" sz="1600" b="1" dirty="0" smtClean="0">
                <a:latin typeface="Garamond" pitchFamily="18" charset="0"/>
              </a:rPr>
              <a:t>	Go to </a:t>
            </a:r>
            <a:r>
              <a:rPr lang="en-US" sz="1600" b="1" dirty="0" smtClean="0">
                <a:latin typeface="Garamond" pitchFamily="18" charset="0"/>
                <a:hlinkClick r:id="rId10"/>
              </a:rPr>
              <a:t>http://www.in.gov/idoa/2354.htm</a:t>
            </a:r>
            <a:r>
              <a:rPr lang="en-US" sz="1600" b="1" dirty="0" smtClean="0">
                <a:latin typeface="Garamond" pitchFamily="18" charset="0"/>
              </a:rPr>
              <a:t> (select “State of Indiana Opportunities” link) </a:t>
            </a:r>
          </a:p>
          <a:p>
            <a:pPr eaLnBrk="1" hangingPunct="1">
              <a:lnSpc>
                <a:spcPct val="80000"/>
              </a:lnSpc>
              <a:spcBef>
                <a:spcPts val="0"/>
              </a:spcBef>
              <a:buFontTx/>
              <a:buNone/>
            </a:pPr>
            <a:r>
              <a:rPr lang="en-US" sz="1600" b="1" dirty="0" smtClean="0">
                <a:latin typeface="Garamond" pitchFamily="18" charset="0"/>
              </a:rPr>
              <a:t>	Drag through table until you find desired RFP/RFI number on left-hand side and click the link.</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533400" y="11430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smtClean="0">
                <a:ln>
                  <a:noFill/>
                </a:ln>
                <a:solidFill>
                  <a:schemeClr val="tx1"/>
                </a:solidFill>
                <a:effectLst/>
                <a:uLnTx/>
                <a:uFillTx/>
                <a:latin typeface="Garamond" pitchFamily="18" charset="0"/>
              </a:rPr>
              <a:t>Questions</a:t>
            </a:r>
          </a:p>
        </p:txBody>
      </p:sp>
      <p:sp>
        <p:nvSpPr>
          <p:cNvPr id="7" name="TextBox 6"/>
          <p:cNvSpPr txBox="1"/>
          <p:nvPr/>
        </p:nvSpPr>
        <p:spPr>
          <a:xfrm>
            <a:off x="990600" y="2885008"/>
            <a:ext cx="7315200" cy="2431435"/>
          </a:xfrm>
          <a:prstGeom prst="rect">
            <a:avLst/>
          </a:prstGeom>
          <a:noFill/>
        </p:spPr>
        <p:txBody>
          <a:bodyPr wrap="square" rtlCol="0">
            <a:spAutoFit/>
          </a:bodyPr>
          <a:lstStyle/>
          <a:p>
            <a:pPr marL="0" lvl="2"/>
            <a:r>
              <a:rPr lang="en-US" sz="2000" dirty="0" smtClean="0">
                <a:latin typeface="Garamond" pitchFamily="18" charset="0"/>
              </a:rPr>
              <a:t>Any verbal response is not considered binding; respondents are encouraged to submit any question formally in writing if it affects the proposal that will be submitted to the state</a:t>
            </a:r>
            <a:r>
              <a:rPr lang="en-US" sz="2000" dirty="0" smtClean="0">
                <a:latin typeface="Garamond" pitchFamily="18" charset="0"/>
              </a:rPr>
              <a:t>.</a:t>
            </a:r>
          </a:p>
          <a:p>
            <a:pPr marL="0" lvl="2"/>
            <a:endParaRPr lang="en-US" sz="2000" dirty="0" smtClean="0">
              <a:latin typeface="Garamond" pitchFamily="18" charset="0"/>
            </a:endParaRPr>
          </a:p>
          <a:p>
            <a:pPr algn="just"/>
            <a:r>
              <a:rPr lang="en-US" dirty="0">
                <a:latin typeface="Garamond" panose="02020404030301010803" pitchFamily="18" charset="0"/>
              </a:rPr>
              <a:t>Additionally, the State will only be answering RFS process-related questions (i.e. how to fill out IDOA forms, etc.). No scope of work questions will be addressed. </a:t>
            </a:r>
          </a:p>
          <a:p>
            <a:pPr algn="just"/>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smtClean="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smtClean="0">
                <a:ln>
                  <a:noFill/>
                </a:ln>
                <a:solidFill>
                  <a:schemeClr val="tx1"/>
                </a:solidFill>
                <a:effectLst/>
                <a:uLnTx/>
                <a:uFillTx/>
                <a:latin typeface="Garamond" pitchFamily="18" charset="0"/>
              </a:rPr>
              <a:t>Thank 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2800" b="1" dirty="0" smtClean="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effectLst/>
                <a:uLnTx/>
                <a:uFillTx/>
                <a:latin typeface="Garamond" pitchFamily="18" charset="0"/>
              </a:rPr>
              <a:t>Eric Klinefelter</a:t>
            </a:r>
            <a:endParaRPr kumimoji="0" lang="en-US" sz="2800" b="1" i="0" u="none" strike="noStrike" kern="1200" cap="none" spc="0" normalizeH="0" baseline="0" noProof="0" dirty="0" smtClean="0">
              <a:ln>
                <a:noFill/>
              </a:ln>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smtClean="0">
                <a:ln>
                  <a:noFill/>
                </a:ln>
                <a:solidFill>
                  <a:srgbClr val="0000FF"/>
                </a:solidFill>
                <a:effectLst/>
                <a:uLnTx/>
                <a:uFillTx/>
                <a:latin typeface="Garamond" pitchFamily="18" charset="0"/>
                <a:hlinkClick r:id="rId3"/>
              </a:rPr>
              <a:t>eklinefelter@idoa.IN.gov</a:t>
            </a:r>
            <a:endParaRPr kumimoji="0" lang="en-US" sz="2400" b="1" i="0" u="none" strike="noStrike" kern="1200" cap="none" spc="0" normalizeH="0" baseline="0" noProof="0" dirty="0" smtClean="0">
              <a:ln>
                <a:noFill/>
              </a:ln>
              <a:solidFill>
                <a:srgbClr val="0000FF"/>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400" b="1" i="0" u="none" strike="noStrike" kern="1200" cap="none" spc="0" normalizeH="0" baseline="0" noProof="0" dirty="0" smtClean="0">
              <a:ln>
                <a:noFill/>
              </a:ln>
              <a:solidFill>
                <a:srgbClr val="0000FF"/>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smtClean="0">
                <a:latin typeface="Garamond" pitchFamily="18" charset="0"/>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smtClean="0">
                <a:latin typeface="Garamond" pitchFamily="18" charset="0"/>
              </a:rPr>
              <a:t>Sign-In Sheet for Attendees</a:t>
            </a:r>
          </a:p>
          <a:p>
            <a:pPr eaLnBrk="1" hangingPunct="1"/>
            <a:r>
              <a:rPr lang="en-US" sz="2800" dirty="0" smtClean="0">
                <a:latin typeface="Garamond" pitchFamily="18" charset="0"/>
              </a:rPr>
              <a:t>Sign-In Sheet and PowerPoint will be posted on IDOA’s Solicitation Website</a:t>
            </a:r>
          </a:p>
          <a:p>
            <a:pPr eaLnBrk="1" hangingPunct="1"/>
            <a:r>
              <a:rPr lang="en-US" sz="2800" dirty="0" smtClean="0">
                <a:latin typeface="Garamond" pitchFamily="18" charset="0"/>
              </a:rPr>
              <a:t>Hold questions until the end of the presentation</a:t>
            </a:r>
          </a:p>
          <a:p>
            <a:pPr lvl="1"/>
            <a:r>
              <a:rPr lang="en-US" sz="2000" i="1" dirty="0" smtClean="0">
                <a:latin typeface="Garamond" pitchFamily="18" charset="0"/>
              </a:rPr>
              <a:t>Any verbal response is not considered binding; respondents are encouraged to submit any question formally in writing if it affects the proposal that will be submitted to the state</a:t>
            </a:r>
            <a:r>
              <a:rPr lang="en-US" sz="2000" i="1" dirty="0" smtClean="0">
                <a:latin typeface="Garamond" pitchFamily="18" charset="0"/>
              </a:rPr>
              <a:t>.</a:t>
            </a:r>
          </a:p>
          <a:p>
            <a:pPr lvl="1"/>
            <a:r>
              <a:rPr lang="en-US" sz="2000" i="1" dirty="0">
                <a:latin typeface="Garamond" panose="02020404030301010803" pitchFamily="18" charset="0"/>
              </a:rPr>
              <a:t>Additionally, the State will only be answering RFS process-related questions (i.e. how to fill out IDOA forms, etc.). No scope of work questions will be addressed. </a:t>
            </a:r>
            <a:endParaRPr lang="en-US" sz="2000" i="1" dirty="0" smtClean="0">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600201"/>
            <a:ext cx="8229600" cy="4267199"/>
          </a:xfrm>
        </p:spPr>
        <p:txBody>
          <a:bodyPr>
            <a:normAutofit lnSpcReduction="10000"/>
          </a:bodyPr>
          <a:lstStyle/>
          <a:p>
            <a:r>
              <a:rPr lang="en-US" sz="2800" dirty="0">
                <a:latin typeface="Garamond" panose="02020404030301010803" pitchFamily="18" charset="0"/>
              </a:rPr>
              <a:t>The purpose of this RFS is to select a vendor that can satisfy the State’s need for an ILEARN assessment and IREAD-3 assessment that meet the requirements of federal and/or state legislation and Indiana Administrative Code. The assessments will be aligned to Indiana Academic Standards, as adopted by the Indiana State Board of Education. It is the intent of Indiana Department of Education to contract with a vendor that provides quality assessments for the Office of Student Assessment. </a:t>
            </a:r>
            <a:endParaRPr lang="en-US" sz="2800" dirty="0" smtClean="0">
              <a:latin typeface="Garamond" pitchFamily="18" charset="0"/>
            </a:endParaRPr>
          </a:p>
        </p:txBody>
      </p:sp>
      <p:sp>
        <p:nvSpPr>
          <p:cNvPr id="6" name="Rectangle 2"/>
          <p:cNvSpPr>
            <a:spLocks noGrp="1" noChangeArrowheads="1"/>
          </p:cNvSpPr>
          <p:nvPr>
            <p:ph type="title"/>
          </p:nvPr>
        </p:nvSpPr>
        <p:spPr/>
        <p:txBody>
          <a:bodyPr/>
          <a:lstStyle/>
          <a:p>
            <a:pPr eaLnBrk="1" hangingPunct="1"/>
            <a:r>
              <a:rPr lang="en-US" b="1" dirty="0" smtClean="0">
                <a:latin typeface="Garamond" pitchFamily="18" charset="0"/>
              </a:rPr>
              <a:t>Purpose of the RFP</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smtClean="0">
                <a:latin typeface="Garamond" pitchFamily="18" charset="0"/>
              </a:rPr>
              <a:t>Term of RFP</a:t>
            </a:r>
            <a:endParaRPr lang="en-US" smtClean="0">
              <a:latin typeface="Garamond" pitchFamily="18" charset="0"/>
            </a:endParaRPr>
          </a:p>
        </p:txBody>
      </p:sp>
      <p:sp>
        <p:nvSpPr>
          <p:cNvPr id="7" name="Rectangle 3"/>
          <p:cNvSpPr>
            <a:spLocks noGrp="1" noChangeArrowheads="1"/>
          </p:cNvSpPr>
          <p:nvPr>
            <p:ph idx="1"/>
          </p:nvPr>
        </p:nvSpPr>
        <p:spPr bwMode="auto">
          <a:xfrm>
            <a:off x="457200" y="1600200"/>
            <a:ext cx="8229600" cy="2696123"/>
          </a:xfrm>
          <a:prstGeom prst="rect">
            <a:avLst/>
          </a:prstGeom>
          <a:noFill/>
          <a:ln w="9525">
            <a:noFill/>
            <a:miter lim="800000"/>
            <a:headEnd/>
            <a:tailEnd/>
          </a:ln>
        </p:spPr>
        <p:txBody>
          <a:bodyPr>
            <a:spAutoFit/>
          </a:bodyPr>
          <a:lstStyle/>
          <a:p>
            <a:pPr>
              <a:lnSpc>
                <a:spcPct val="90000"/>
              </a:lnSpc>
              <a:buFont typeface="Arial" charset="0"/>
              <a:buChar char="•"/>
            </a:pPr>
            <a:r>
              <a:rPr lang="en-US" sz="2800" dirty="0">
                <a:latin typeface="Garamond" pitchFamily="18" charset="0"/>
              </a:rPr>
              <a:t>Contract Term</a:t>
            </a:r>
          </a:p>
          <a:p>
            <a:pPr lvl="1">
              <a:lnSpc>
                <a:spcPct val="90000"/>
              </a:lnSpc>
              <a:buFont typeface="Arial" charset="0"/>
              <a:buChar char="•"/>
            </a:pPr>
            <a:endParaRPr lang="en-US" sz="2400" dirty="0">
              <a:latin typeface="Garamond" pitchFamily="18" charset="0"/>
            </a:endParaRPr>
          </a:p>
          <a:p>
            <a:pPr lvl="1">
              <a:lnSpc>
                <a:spcPct val="90000"/>
              </a:lnSpc>
              <a:buFont typeface="Arial" charset="0"/>
              <a:buChar char="•"/>
            </a:pPr>
            <a:r>
              <a:rPr lang="en-US" sz="2400" dirty="0">
                <a:latin typeface="Garamond" panose="02020404030301010803" pitchFamily="18" charset="0"/>
              </a:rPr>
              <a:t>The term of the contract shall be for a period of three (3) years from the date of contract execution. There may be two (2) one-year renewals for a total of five (5) years at the State’s option. </a:t>
            </a:r>
            <a:endParaRPr lang="en-US" sz="2400" dirty="0">
              <a:latin typeface="Garamond" pitchFamily="18" charset="0"/>
            </a:endParaRPr>
          </a:p>
          <a:p>
            <a:pPr lvl="1">
              <a:lnSpc>
                <a:spcPct val="90000"/>
              </a:lnSpc>
            </a:pP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58091678"/>
              </p:ext>
            </p:extLst>
          </p:nvPr>
        </p:nvGraphicFramePr>
        <p:xfrm>
          <a:off x="1600200" y="1295400"/>
          <a:ext cx="5715000" cy="4571996"/>
        </p:xfrm>
        <a:graphic>
          <a:graphicData uri="http://schemas.openxmlformats.org/drawingml/2006/table">
            <a:tbl>
              <a:tblPr/>
              <a:tblGrid>
                <a:gridCol w="2693275"/>
                <a:gridCol w="3021725"/>
              </a:tblGrid>
              <a:tr h="311727">
                <a:tc>
                  <a:txBody>
                    <a:bodyPr/>
                    <a:lstStyle/>
                    <a:p>
                      <a:pPr marL="0" marR="0" algn="ctr">
                        <a:spcBef>
                          <a:spcPts val="0"/>
                        </a:spcBef>
                        <a:spcAft>
                          <a:spcPts val="0"/>
                        </a:spcAft>
                      </a:pPr>
                      <a:r>
                        <a:rPr lang="en-US" sz="1200" b="1" dirty="0">
                          <a:latin typeface="Calibri"/>
                          <a:ea typeface="Times New Roman"/>
                          <a:cs typeface="Times New Roman"/>
                        </a:rPr>
                        <a:t>Activity</a:t>
                      </a:r>
                      <a:endParaRPr lang="en-US" sz="1200" dirty="0">
                        <a:latin typeface="Courier"/>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200" b="1" dirty="0">
                          <a:latin typeface="Calibri"/>
                          <a:ea typeface="Times New Roman"/>
                          <a:cs typeface="Times New Roman"/>
                        </a:rPr>
                        <a:t>Date</a:t>
                      </a:r>
                      <a:endParaRPr lang="en-US" sz="1200" dirty="0">
                        <a:latin typeface="Courier"/>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11727">
                <a:tc>
                  <a:txBody>
                    <a:bodyPr/>
                    <a:lstStyle/>
                    <a:p>
                      <a:pPr marL="0" marR="0" algn="ctr">
                        <a:spcBef>
                          <a:spcPts val="0"/>
                        </a:spcBef>
                        <a:spcAft>
                          <a:spcPts val="0"/>
                        </a:spcAft>
                      </a:pPr>
                      <a:r>
                        <a:rPr lang="en-US" sz="1200" spc="-10" dirty="0" smtClean="0">
                          <a:latin typeface="Garamond" panose="02020404030301010803" pitchFamily="18" charset="0"/>
                          <a:ea typeface="Times New Roman"/>
                          <a:cs typeface="Times New Roman"/>
                        </a:rPr>
                        <a:t>Issue of RFP</a:t>
                      </a:r>
                      <a:endParaRPr lang="en-US" sz="12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smtClean="0">
                          <a:solidFill>
                            <a:schemeClr val="tx1"/>
                          </a:solidFill>
                          <a:latin typeface="Garamond" panose="02020404030301010803" pitchFamily="18" charset="0"/>
                          <a:ea typeface="Times New Roman"/>
                          <a:cs typeface="Times New Roman"/>
                        </a:rPr>
                        <a:t>July 13,</a:t>
                      </a:r>
                      <a:r>
                        <a:rPr lang="en-US" sz="1200" baseline="0" dirty="0" smtClean="0">
                          <a:solidFill>
                            <a:schemeClr val="tx1"/>
                          </a:solidFill>
                          <a:latin typeface="Garamond" panose="02020404030301010803" pitchFamily="18" charset="0"/>
                          <a:ea typeface="Times New Roman"/>
                          <a:cs typeface="Times New Roman"/>
                        </a:rPr>
                        <a:t> 2017</a:t>
                      </a:r>
                      <a:endParaRPr lang="en-US" sz="1200" dirty="0">
                        <a:solidFill>
                          <a:schemeClr val="tx1"/>
                        </a:solidFill>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1727">
                <a:tc>
                  <a:txBody>
                    <a:bodyPr/>
                    <a:lstStyle/>
                    <a:p>
                      <a:pPr marL="0" marR="0" algn="ctr">
                        <a:spcBef>
                          <a:spcPts val="0"/>
                        </a:spcBef>
                        <a:spcAft>
                          <a:spcPts val="0"/>
                        </a:spcAft>
                      </a:pPr>
                      <a:r>
                        <a:rPr lang="en-US" sz="1200" smtClean="0">
                          <a:latin typeface="Garamond" panose="02020404030301010803" pitchFamily="18" charset="0"/>
                          <a:ea typeface="Times New Roman"/>
                          <a:cs typeface="Times New Roman"/>
                        </a:rPr>
                        <a:t>Pre-Proposal Conference</a:t>
                      </a:r>
                      <a:endParaRPr lang="en-US" sz="120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0" i="0" u="none" strike="noStrike" kern="1200" baseline="0" dirty="0" smtClean="0">
                          <a:solidFill>
                            <a:schemeClr val="tx1"/>
                          </a:solidFill>
                          <a:latin typeface="Garamond" panose="02020404030301010803" pitchFamily="18" charset="0"/>
                          <a:ea typeface="+mn-ea"/>
                          <a:cs typeface="+mn-cs"/>
                        </a:rPr>
                        <a:t>            July 20, 2017 at 12:30 PM EST 	</a:t>
                      </a:r>
                      <a:endParaRPr lang="en-US" sz="1200" b="0" i="0" u="none" strike="noStrike" kern="1200" baseline="0" dirty="0" smtClean="0">
                        <a:solidFill>
                          <a:schemeClr val="tx1"/>
                        </a:solidFill>
                        <a:latin typeface="Garamond" panose="02020404030301010803" pitchFamily="18" charset="0"/>
                        <a:ea typeface="+mn-ea"/>
                        <a:cs typeface="+mn-cs"/>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9545">
                <a:tc>
                  <a:txBody>
                    <a:bodyPr/>
                    <a:lstStyle/>
                    <a:p>
                      <a:pPr marL="0" marR="0" algn="ctr">
                        <a:spcBef>
                          <a:spcPts val="0"/>
                        </a:spcBef>
                        <a:spcAft>
                          <a:spcPts val="0"/>
                        </a:spcAft>
                      </a:pPr>
                      <a:r>
                        <a:rPr lang="en-US" sz="1200" smtClean="0">
                          <a:latin typeface="Garamond" panose="02020404030301010803" pitchFamily="18" charset="0"/>
                          <a:ea typeface="Times New Roman"/>
                          <a:cs typeface="Times New Roman"/>
                        </a:rPr>
                        <a:t>Deadline to Submit Written Questions</a:t>
                      </a:r>
                      <a:endParaRPr lang="en-US" sz="120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0" i="0" u="none" strike="noStrike" kern="1200" baseline="0" dirty="0" smtClean="0">
                          <a:solidFill>
                            <a:schemeClr val="tx1"/>
                          </a:solidFill>
                          <a:latin typeface="Garamond" panose="02020404030301010803" pitchFamily="18" charset="0"/>
                          <a:ea typeface="+mn-ea"/>
                          <a:cs typeface="+mn-cs"/>
                        </a:rPr>
                        <a:t>July 26, 2017 by 3:00 PM EST 	</a:t>
                      </a:r>
                      <a:endParaRPr lang="en-US" sz="1200" b="0" i="0" u="none" strike="noStrike" kern="1200" baseline="0" dirty="0" smtClean="0">
                        <a:solidFill>
                          <a:schemeClr val="tx1"/>
                        </a:solidFill>
                        <a:latin typeface="Garamond" panose="02020404030301010803" pitchFamily="18" charset="0"/>
                        <a:ea typeface="+mn-ea"/>
                        <a:cs typeface="+mn-cs"/>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9545">
                <a:tc>
                  <a:txBody>
                    <a:bodyPr/>
                    <a:lstStyle/>
                    <a:p>
                      <a:pPr marL="0" marR="0" algn="ctr">
                        <a:spcBef>
                          <a:spcPts val="0"/>
                        </a:spcBef>
                        <a:spcAft>
                          <a:spcPts val="0"/>
                        </a:spcAft>
                      </a:pPr>
                      <a:r>
                        <a:rPr lang="en-US" sz="1200" smtClean="0">
                          <a:latin typeface="Garamond" panose="02020404030301010803" pitchFamily="18" charset="0"/>
                          <a:ea typeface="Times New Roman"/>
                          <a:cs typeface="Times New Roman"/>
                        </a:rPr>
                        <a:t>Response to Written Questions/RFP Amendments</a:t>
                      </a:r>
                      <a:endParaRPr lang="en-US" sz="120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0" i="0" u="none" strike="noStrike" kern="1200" baseline="0" dirty="0" smtClean="0">
                          <a:solidFill>
                            <a:schemeClr val="tx1"/>
                          </a:solidFill>
                          <a:latin typeface="Garamond" panose="02020404030301010803" pitchFamily="18" charset="0"/>
                          <a:ea typeface="+mn-ea"/>
                          <a:cs typeface="+mn-cs"/>
                        </a:rPr>
                        <a:t>          August 9, 2017 	</a:t>
                      </a:r>
                      <a:endParaRPr lang="en-US" sz="1200" b="0" i="0" u="none" strike="noStrike" kern="1200" baseline="0" dirty="0" smtClean="0">
                        <a:solidFill>
                          <a:schemeClr val="tx1"/>
                        </a:solidFill>
                        <a:latin typeface="Garamond" panose="02020404030301010803" pitchFamily="18" charset="0"/>
                        <a:ea typeface="+mn-ea"/>
                        <a:cs typeface="+mn-cs"/>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1727">
                <a:tc>
                  <a:txBody>
                    <a:bodyPr/>
                    <a:lstStyle/>
                    <a:p>
                      <a:pPr marL="0" marR="0" algn="ctr">
                        <a:spcBef>
                          <a:spcPts val="0"/>
                        </a:spcBef>
                        <a:spcAft>
                          <a:spcPts val="0"/>
                        </a:spcAft>
                      </a:pPr>
                      <a:r>
                        <a:rPr lang="en-US" sz="1200" smtClean="0">
                          <a:latin typeface="Garamond" panose="02020404030301010803" pitchFamily="18" charset="0"/>
                          <a:ea typeface="Times New Roman"/>
                          <a:cs typeface="Times New Roman"/>
                        </a:rPr>
                        <a:t>Submission of Proposals</a:t>
                      </a:r>
                      <a:endParaRPr lang="en-US" sz="120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0" i="0" u="none" strike="noStrike" kern="1200" baseline="0" dirty="0" smtClean="0">
                          <a:solidFill>
                            <a:schemeClr val="tx1"/>
                          </a:solidFill>
                          <a:latin typeface="Garamond" panose="02020404030301010803" pitchFamily="18" charset="0"/>
                          <a:ea typeface="+mn-ea"/>
                          <a:cs typeface="+mn-cs"/>
                        </a:rPr>
                        <a:t>          August 24, 2017 by 3:00 PM EST 	</a:t>
                      </a:r>
                      <a:endParaRPr lang="en-US" sz="1200" b="0" i="0" u="none" strike="noStrike" kern="1200" baseline="0" dirty="0" smtClean="0">
                        <a:solidFill>
                          <a:schemeClr val="tx1"/>
                        </a:solidFill>
                        <a:latin typeface="Garamond" panose="02020404030301010803" pitchFamily="18" charset="0"/>
                        <a:ea typeface="+mn-ea"/>
                        <a:cs typeface="+mn-cs"/>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9545">
                <a:tc gridSpan="2">
                  <a:txBody>
                    <a:bodyPr/>
                    <a:lstStyle/>
                    <a:p>
                      <a:pPr marL="0" marR="0" algn="ctr">
                        <a:spcBef>
                          <a:spcPts val="0"/>
                        </a:spcBef>
                        <a:spcAft>
                          <a:spcPts val="0"/>
                        </a:spcAft>
                      </a:pPr>
                      <a:r>
                        <a:rPr lang="en-US" sz="1200" b="1" i="1" dirty="0">
                          <a:latin typeface="Calibri"/>
                          <a:ea typeface="Times New Roman"/>
                          <a:cs typeface="Times New Roman"/>
                        </a:rPr>
                        <a:t>The dates for the following activities are target dates only.  These activities may be completed earlier or later than the date shown.</a:t>
                      </a:r>
                      <a:endParaRPr lang="en-US" sz="1200" dirty="0">
                        <a:latin typeface="Courier"/>
                        <a:ea typeface="Times New Roman"/>
                        <a:cs typeface="Times New Roman"/>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tc>
              </a:tr>
              <a:tr h="311727">
                <a:tc>
                  <a:txBody>
                    <a:bodyPr/>
                    <a:lstStyle/>
                    <a:p>
                      <a:pPr marL="0" marR="0">
                        <a:spcBef>
                          <a:spcPts val="0"/>
                        </a:spcBef>
                        <a:spcAft>
                          <a:spcPts val="0"/>
                        </a:spcAft>
                      </a:pPr>
                      <a:r>
                        <a:rPr lang="en-US" sz="1200">
                          <a:latin typeface="Garamond" panose="02020404030301010803" pitchFamily="18" charset="0"/>
                          <a:ea typeface="Times New Roman"/>
                          <a:cs typeface="Times New Roman"/>
                        </a:rPr>
                        <a:t>Proposal Evaluation</a:t>
                      </a: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0" i="0" u="none" strike="noStrike" kern="1200" baseline="0" dirty="0" smtClean="0">
                          <a:solidFill>
                            <a:schemeClr val="tx1"/>
                          </a:solidFill>
                          <a:latin typeface="Garamond" panose="02020404030301010803" pitchFamily="18" charset="0"/>
                          <a:ea typeface="+mn-ea"/>
                          <a:cs typeface="+mn-cs"/>
                        </a:rPr>
                        <a:t>             August 30 – September 8, 2017 	</a:t>
                      </a:r>
                      <a:endParaRPr lang="en-US" sz="1200" b="0" i="0" u="none" strike="noStrike" kern="1200" baseline="0" dirty="0" smtClean="0">
                        <a:solidFill>
                          <a:schemeClr val="tx1"/>
                        </a:solidFill>
                        <a:latin typeface="Garamond" panose="02020404030301010803" pitchFamily="18" charset="0"/>
                        <a:ea typeface="+mn-ea"/>
                        <a:cs typeface="+mn-cs"/>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9545">
                <a:tc>
                  <a:txBody>
                    <a:bodyPr/>
                    <a:lstStyle/>
                    <a:p>
                      <a:pPr marL="0" marR="0">
                        <a:spcBef>
                          <a:spcPts val="0"/>
                        </a:spcBef>
                        <a:spcAft>
                          <a:spcPts val="0"/>
                        </a:spcAft>
                      </a:pPr>
                      <a:r>
                        <a:rPr lang="en-US" sz="1200" dirty="0">
                          <a:latin typeface="Garamond" panose="02020404030301010803" pitchFamily="18" charset="0"/>
                          <a:ea typeface="Times New Roman"/>
                          <a:cs typeface="Times New Roman"/>
                        </a:rPr>
                        <a:t>Proposal Discussions/Clarifications (if necessary)</a:t>
                      </a: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0" i="0" u="none" strike="noStrike" kern="1200" baseline="0" dirty="0" smtClean="0">
                          <a:solidFill>
                            <a:schemeClr val="tx1"/>
                          </a:solidFill>
                          <a:latin typeface="Garamond" panose="02020404030301010803" pitchFamily="18" charset="0"/>
                          <a:ea typeface="+mn-ea"/>
                          <a:cs typeface="+mn-cs"/>
                        </a:rPr>
                        <a:t>             August 30 – September 8, 2017 	</a:t>
                      </a:r>
                      <a:endParaRPr lang="en-US" sz="1200" b="0" i="0" u="none" strike="noStrike" kern="1200" baseline="0" dirty="0" smtClean="0">
                        <a:solidFill>
                          <a:schemeClr val="tx1"/>
                        </a:solidFill>
                        <a:latin typeface="Garamond" panose="02020404030301010803" pitchFamily="18" charset="0"/>
                        <a:ea typeface="+mn-ea"/>
                        <a:cs typeface="+mn-cs"/>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1727">
                <a:tc>
                  <a:txBody>
                    <a:bodyPr/>
                    <a:lstStyle/>
                    <a:p>
                      <a:pPr marL="0" marR="0">
                        <a:spcBef>
                          <a:spcPts val="0"/>
                        </a:spcBef>
                        <a:spcAft>
                          <a:spcPts val="0"/>
                        </a:spcAft>
                      </a:pPr>
                      <a:r>
                        <a:rPr lang="en-US" sz="1200">
                          <a:latin typeface="Garamond" panose="02020404030301010803" pitchFamily="18" charset="0"/>
                          <a:ea typeface="Times New Roman"/>
                          <a:cs typeface="Times New Roman"/>
                        </a:rPr>
                        <a:t>Oral Presentations (if necessary)</a:t>
                      </a: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0" i="0" u="none" strike="noStrike" kern="1200" baseline="0" dirty="0" smtClean="0">
                          <a:solidFill>
                            <a:schemeClr val="tx1"/>
                          </a:solidFill>
                          <a:latin typeface="Garamond" panose="02020404030301010803" pitchFamily="18" charset="0"/>
                          <a:ea typeface="+mn-ea"/>
                          <a:cs typeface="+mn-cs"/>
                        </a:rPr>
                        <a:t>    September 20 - 22, 2017 	</a:t>
                      </a:r>
                      <a:endParaRPr lang="en-US" sz="1200" b="0" i="0" u="none" strike="noStrike" kern="1200" baseline="0" dirty="0" smtClean="0">
                        <a:solidFill>
                          <a:schemeClr val="tx1"/>
                        </a:solidFill>
                        <a:latin typeface="Garamond" panose="02020404030301010803" pitchFamily="18" charset="0"/>
                        <a:ea typeface="+mn-ea"/>
                        <a:cs typeface="+mn-cs"/>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1727">
                <a:tc>
                  <a:txBody>
                    <a:bodyPr/>
                    <a:lstStyle/>
                    <a:p>
                      <a:pPr marL="0" marR="0">
                        <a:spcBef>
                          <a:spcPts val="0"/>
                        </a:spcBef>
                        <a:spcAft>
                          <a:spcPts val="0"/>
                        </a:spcAft>
                      </a:pPr>
                      <a:r>
                        <a:rPr lang="en-US" sz="1200">
                          <a:latin typeface="Garamond" panose="02020404030301010803" pitchFamily="18" charset="0"/>
                          <a:ea typeface="Times New Roman"/>
                          <a:cs typeface="Times New Roman"/>
                        </a:rPr>
                        <a:t>Best and Final Offers (if necessary)</a:t>
                      </a: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0" i="0" u="none" strike="noStrike" kern="1200" baseline="0" dirty="0" smtClean="0">
                          <a:solidFill>
                            <a:schemeClr val="tx1"/>
                          </a:solidFill>
                          <a:latin typeface="Garamond" panose="02020404030301010803" pitchFamily="18" charset="0"/>
                          <a:ea typeface="+mn-ea"/>
                          <a:cs typeface="+mn-cs"/>
                        </a:rPr>
                        <a:t>    September 28 – 29, 2017 	</a:t>
                      </a:r>
                      <a:endParaRPr lang="en-US" sz="1200" b="0" i="0" u="none" strike="noStrike" kern="1200" baseline="0" dirty="0" smtClean="0">
                        <a:solidFill>
                          <a:schemeClr val="tx1"/>
                        </a:solidFill>
                        <a:latin typeface="Garamond" panose="02020404030301010803" pitchFamily="18" charset="0"/>
                        <a:ea typeface="+mn-ea"/>
                        <a:cs typeface="+mn-cs"/>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1727">
                <a:tc>
                  <a:txBody>
                    <a:bodyPr/>
                    <a:lstStyle/>
                    <a:p>
                      <a:pPr marL="0" marR="0">
                        <a:spcBef>
                          <a:spcPts val="0"/>
                        </a:spcBef>
                        <a:spcAft>
                          <a:spcPts val="0"/>
                        </a:spcAft>
                      </a:pPr>
                      <a:r>
                        <a:rPr lang="en-US" sz="1200">
                          <a:latin typeface="Garamond" panose="02020404030301010803" pitchFamily="18" charset="0"/>
                          <a:ea typeface="Times New Roman"/>
                          <a:cs typeface="Times New Roman"/>
                        </a:rPr>
                        <a:t>Contract Award</a:t>
                      </a: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b="0" i="0" u="none" strike="noStrike" kern="1200" baseline="0" smtClean="0">
                          <a:solidFill>
                            <a:schemeClr val="tx1"/>
                          </a:solidFill>
                          <a:latin typeface="Garamond" panose="02020404030301010803" pitchFamily="18" charset="0"/>
                          <a:ea typeface="+mn-ea"/>
                          <a:cs typeface="+mn-cs"/>
                        </a:rPr>
                        <a:t>         October </a:t>
                      </a:r>
                      <a:r>
                        <a:rPr lang="en-US" sz="1200" b="0" i="0" u="none" strike="noStrike" kern="1200" baseline="0" dirty="0" smtClean="0">
                          <a:solidFill>
                            <a:schemeClr val="tx1"/>
                          </a:solidFill>
                          <a:latin typeface="Garamond" panose="02020404030301010803" pitchFamily="18" charset="0"/>
                          <a:ea typeface="+mn-ea"/>
                          <a:cs typeface="+mn-cs"/>
                        </a:rPr>
                        <a:t>2, 2017 	</a:t>
                      </a:r>
                      <a:endParaRPr lang="en-US" sz="1200" b="0" i="0" u="none" strike="noStrike" kern="1200" baseline="0" dirty="0" smtClean="0">
                        <a:solidFill>
                          <a:schemeClr val="tx1"/>
                        </a:solidFill>
                        <a:latin typeface="Garamond" panose="02020404030301010803" pitchFamily="18" charset="0"/>
                        <a:ea typeface="+mn-ea"/>
                        <a:cs typeface="+mn-cs"/>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2"/>
          <p:cNvSpPr>
            <a:spLocks noGrp="1" noChangeArrowheads="1"/>
          </p:cNvSpPr>
          <p:nvPr>
            <p:ph type="title"/>
          </p:nvPr>
        </p:nvSpPr>
        <p:spPr/>
        <p:txBody>
          <a:bodyPr/>
          <a:lstStyle/>
          <a:p>
            <a:pPr eaLnBrk="1" hangingPunct="1"/>
            <a:r>
              <a:rPr lang="en-US" b="1" dirty="0" smtClean="0">
                <a:latin typeface="Garamond" pitchFamily="18" charset="0"/>
              </a:rPr>
              <a:t>Key Dates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Garamond" pitchFamily="18" charset="0"/>
              </a:rPr>
              <a:t>Business Proposal</a:t>
            </a:r>
            <a:br>
              <a:rPr lang="en-US" b="1" dirty="0" smtClean="0">
                <a:latin typeface="Garamond" pitchFamily="18" charset="0"/>
              </a:rPr>
            </a:br>
            <a:r>
              <a:rPr lang="en-US" sz="2400" dirty="0" smtClean="0">
                <a:latin typeface="Garamond" pitchFamily="18" charset="0"/>
              </a:rPr>
              <a:t>(Attachment E)</a:t>
            </a:r>
            <a:endParaRPr lang="en-US" dirty="0" smtClean="0">
              <a:latin typeface="Garamond" pitchFamily="18" charset="0"/>
            </a:endParaRPr>
          </a:p>
        </p:txBody>
      </p:sp>
      <p:sp>
        <p:nvSpPr>
          <p:cNvPr id="7" name="Rectangle 3"/>
          <p:cNvSpPr>
            <a:spLocks noGrp="1" noChangeArrowheads="1"/>
          </p:cNvSpPr>
          <p:nvPr>
            <p:ph idx="1"/>
          </p:nvPr>
        </p:nvSpPr>
        <p:spPr/>
        <p:txBody>
          <a:bodyPr/>
          <a:lstStyle/>
          <a:p>
            <a:pPr eaLnBrk="1" hangingPunct="1">
              <a:lnSpc>
                <a:spcPct val="80000"/>
              </a:lnSpc>
            </a:pPr>
            <a:r>
              <a:rPr lang="en-US" sz="2400" b="1" dirty="0" smtClean="0">
                <a:latin typeface="Garamond" pitchFamily="18" charset="0"/>
              </a:rPr>
              <a:t>Company Financial Information (Section 2.3.3)</a:t>
            </a:r>
          </a:p>
          <a:p>
            <a:pPr lvl="1" eaLnBrk="1" hangingPunct="1">
              <a:lnSpc>
                <a:spcPct val="80000"/>
              </a:lnSpc>
            </a:pPr>
            <a:r>
              <a:rPr lang="en-US" sz="2000" dirty="0" smtClean="0">
                <a:latin typeface="Garamond" pitchFamily="18" charset="0"/>
              </a:rPr>
              <a:t>Confidential information must be kept separate from the proposal in both hard and soft copy</a:t>
            </a:r>
          </a:p>
          <a:p>
            <a:pPr lvl="1" eaLnBrk="1" hangingPunct="1">
              <a:lnSpc>
                <a:spcPct val="80000"/>
              </a:lnSpc>
            </a:pPr>
            <a:endParaRPr lang="en-US" sz="2000" dirty="0" smtClean="0">
              <a:latin typeface="Garamond" pitchFamily="18" charset="0"/>
            </a:endParaRPr>
          </a:p>
          <a:p>
            <a:pPr lvl="1" eaLnBrk="1" hangingPunct="1">
              <a:lnSpc>
                <a:spcPct val="80000"/>
              </a:lnSpc>
              <a:buFontTx/>
              <a:buNone/>
            </a:pPr>
            <a:endParaRPr lang="en-US" sz="2000" dirty="0" smtClean="0">
              <a:latin typeface="Garamond" pitchFamily="18" charset="0"/>
            </a:endParaRPr>
          </a:p>
          <a:p>
            <a:pPr eaLnBrk="1" hangingPunct="1">
              <a:lnSpc>
                <a:spcPct val="80000"/>
              </a:lnSpc>
            </a:pPr>
            <a:r>
              <a:rPr lang="en-US" sz="2400" b="1" dirty="0" smtClean="0">
                <a:latin typeface="Garamond" pitchFamily="18" charset="0"/>
              </a:rPr>
              <a:t>Contract Terms (Section 2.3.5)</a:t>
            </a:r>
          </a:p>
          <a:p>
            <a:pPr lvl="1" eaLnBrk="1" hangingPunct="1">
              <a:lnSpc>
                <a:spcPct val="80000"/>
              </a:lnSpc>
            </a:pPr>
            <a:r>
              <a:rPr lang="en-US" sz="2000" dirty="0" smtClean="0">
                <a:latin typeface="Garamond" pitchFamily="18" charset="0"/>
              </a:rPr>
              <a:t>Respondent should review sample State contract and note exceptions to State mandatory and non-mandatory clauses in Transmittal Letter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smtClean="0">
                <a:latin typeface="Garamond" pitchFamily="18" charset="0"/>
              </a:rPr>
              <a:t>Technical Proposal</a:t>
            </a:r>
            <a:r>
              <a:rPr lang="en-US" dirty="0" smtClean="0">
                <a:latin typeface="Garamond" pitchFamily="18" charset="0"/>
              </a:rPr>
              <a:t/>
            </a:r>
            <a:br>
              <a:rPr lang="en-US" dirty="0" smtClean="0">
                <a:latin typeface="Garamond" pitchFamily="18" charset="0"/>
              </a:rPr>
            </a:br>
            <a:r>
              <a:rPr lang="en-US" sz="2400" dirty="0" smtClean="0">
                <a:latin typeface="Garamond" pitchFamily="18" charset="0"/>
              </a:rPr>
              <a:t>(Attachment F)</a:t>
            </a:r>
          </a:p>
        </p:txBody>
      </p:sp>
      <p:sp>
        <p:nvSpPr>
          <p:cNvPr id="7" name="Rectangle 3"/>
          <p:cNvSpPr>
            <a:spLocks noGrp="1" noChangeArrowheads="1"/>
          </p:cNvSpPr>
          <p:nvPr>
            <p:ph idx="1"/>
          </p:nvPr>
        </p:nvSpPr>
        <p:spPr>
          <a:xfrm>
            <a:off x="457200" y="1905000"/>
            <a:ext cx="8229600" cy="4221163"/>
          </a:xfrm>
        </p:spPr>
        <p:txBody>
          <a:bodyPr/>
          <a:lstStyle/>
          <a:p>
            <a:pPr eaLnBrk="1" hangingPunct="1"/>
            <a:r>
              <a:rPr lang="en-US" sz="2400" dirty="0" smtClean="0">
                <a:latin typeface="Garamond" pitchFamily="18" charset="0"/>
              </a:rPr>
              <a:t>Please use the Template we have provided for you.  </a:t>
            </a:r>
          </a:p>
          <a:p>
            <a:pPr eaLnBrk="1" hangingPunct="1"/>
            <a:endParaRPr lang="en-US" sz="2400" dirty="0" smtClean="0">
              <a:latin typeface="Garamond" pitchFamily="18" charset="0"/>
            </a:endParaRPr>
          </a:p>
          <a:p>
            <a:r>
              <a:rPr lang="en-US" sz="2400" dirty="0" smtClean="0">
                <a:latin typeface="Garamond" pitchFamily="18" charset="0"/>
              </a:rPr>
              <a:t>Where appropriate, supporting documentation may be referenced by a page and paragraph number.</a:t>
            </a:r>
          </a:p>
          <a:p>
            <a:pPr>
              <a:buFontTx/>
              <a:buNone/>
            </a:pPr>
            <a:endParaRPr lang="en-US" sz="2400" dirty="0" smtClean="0">
              <a:latin typeface="Garamond" pitchFamily="18" charset="0"/>
            </a:endParaRPr>
          </a:p>
          <a:p>
            <a:pPr eaLnBrk="1" hangingPunct="1">
              <a:buFontTx/>
              <a:buNone/>
            </a:pPr>
            <a:endParaRPr lang="en-US" sz="2400" dirty="0" smtClean="0">
              <a:latin typeface="Garamond"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981200"/>
            <a:ext cx="8229600" cy="4144963"/>
          </a:xfrm>
        </p:spPr>
        <p:txBody>
          <a:bodyPr/>
          <a:lstStyle/>
          <a:p>
            <a:pPr>
              <a:defRPr/>
            </a:pPr>
            <a:r>
              <a:rPr lang="en-US" sz="2800" dirty="0">
                <a:latin typeface="Garamond" panose="02020404030301010803" pitchFamily="18" charset="0"/>
              </a:rPr>
              <a:t>Cost scores will then be normalized to one another, based on the lowest cost proposal evaluated. The lowest cost proposal receives a total of 30 points. The normalization formula is as follows: </a:t>
            </a:r>
            <a:endParaRPr lang="en-US" sz="2800" dirty="0" smtClean="0">
              <a:latin typeface="Garamond" panose="02020404030301010803" pitchFamily="18" charset="0"/>
            </a:endParaRPr>
          </a:p>
          <a:p>
            <a:pPr>
              <a:defRPr/>
            </a:pPr>
            <a:endParaRPr lang="en-US" sz="2800" i="1" dirty="0">
              <a:latin typeface="Garamond" panose="02020404030301010803" pitchFamily="18" charset="0"/>
            </a:endParaRPr>
          </a:p>
          <a:p>
            <a:pPr marL="0" indent="0" algn="ctr">
              <a:buNone/>
              <a:defRPr/>
            </a:pPr>
            <a:r>
              <a:rPr lang="en-US" sz="2000" i="1" dirty="0" smtClean="0">
                <a:latin typeface="Garamond" panose="02020404030301010803" pitchFamily="18" charset="0"/>
              </a:rPr>
              <a:t>Respondent’s </a:t>
            </a:r>
            <a:r>
              <a:rPr lang="en-US" sz="2000" i="1" dirty="0">
                <a:latin typeface="Garamond" panose="02020404030301010803" pitchFamily="18" charset="0"/>
              </a:rPr>
              <a:t>Cost Score = (Lowest Cost Proposal / Total Cost of Proposal) </a:t>
            </a:r>
            <a:r>
              <a:rPr lang="en-US" sz="2000" i="1" dirty="0" smtClean="0">
                <a:latin typeface="Garamond" panose="02020404030301010803" pitchFamily="18" charset="0"/>
              </a:rPr>
              <a:t>X 30</a:t>
            </a:r>
            <a:endParaRPr lang="en-US" sz="2000" dirty="0">
              <a:latin typeface="Garamond" panose="02020404030301010803" pitchFamily="18" charset="0"/>
            </a:endParaRPr>
          </a:p>
          <a:p>
            <a:pPr eaLnBrk="1" hangingPunct="1"/>
            <a:endParaRPr lang="en-US" sz="2800" dirty="0" smtClean="0">
              <a:latin typeface="Garamond" pitchFamily="18" charset="0"/>
            </a:endParaRPr>
          </a:p>
        </p:txBody>
      </p:sp>
      <p:sp>
        <p:nvSpPr>
          <p:cNvPr id="6" name="Title 1"/>
          <p:cNvSpPr>
            <a:spLocks noGrp="1"/>
          </p:cNvSpPr>
          <p:nvPr>
            <p:ph type="title"/>
          </p:nvPr>
        </p:nvSpPr>
        <p:spPr/>
        <p:txBody>
          <a:bodyPr/>
          <a:lstStyle/>
          <a:p>
            <a:r>
              <a:rPr lang="en-US" b="1" dirty="0" smtClean="0">
                <a:latin typeface="Garamond" pitchFamily="18" charset="0"/>
              </a:rPr>
              <a:t>Cost Proposal</a:t>
            </a:r>
            <a:br>
              <a:rPr lang="en-US" b="1" dirty="0" smtClean="0">
                <a:latin typeface="Garamond" pitchFamily="18" charset="0"/>
              </a:rPr>
            </a:br>
            <a:r>
              <a:rPr lang="en-US" sz="2400" dirty="0" smtClean="0">
                <a:latin typeface="Garamond" pitchFamily="18" charset="0"/>
              </a:rPr>
              <a:t>(Attachment D)</a:t>
            </a:r>
            <a:endParaRPr lang="en-US" dirty="0" smtClean="0">
              <a:latin typeface="Garamond"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545</TotalTime>
  <Words>1268</Words>
  <Application>Microsoft Office PowerPoint</Application>
  <PresentationFormat>On-screen Show (4:3)</PresentationFormat>
  <Paragraphs>232</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Courier</vt:lpstr>
      <vt:lpstr>Garamond</vt:lpstr>
      <vt:lpstr>Times New Roman</vt:lpstr>
      <vt:lpstr>Office Theme</vt:lpstr>
      <vt:lpstr>Indiana Department of Education (IDOE) ILEARN and IREAD-3 Student Assessments  Request for Service 18-001   Pre-Proposal Conference  July 20th, 2017 12:30 PM   Eric Klinefelter, Deputy Director of Strategic Sourcing</vt:lpstr>
      <vt:lpstr>Agenda</vt:lpstr>
      <vt:lpstr>General Information</vt:lpstr>
      <vt:lpstr>Purpose of the RFP</vt:lpstr>
      <vt:lpstr>Term of RFP</vt:lpstr>
      <vt:lpstr>Key Dates</vt:lpstr>
      <vt:lpstr>Business Proposal (Attachment E)</vt:lpstr>
      <vt:lpstr>Technical Proposal (Attachment F)</vt:lpstr>
      <vt:lpstr>Cost Proposal (Attachment D)</vt:lpstr>
      <vt:lpstr>Proposal Preparation</vt:lpstr>
      <vt:lpstr>Proposal Preparation</vt:lpstr>
      <vt:lpstr>Proposal Evaluation</vt:lpstr>
      <vt:lpstr>Minority and Women’s Business Enterprises</vt:lpstr>
      <vt:lpstr>PowerPoint Presentation</vt:lpstr>
      <vt:lpstr>Minority and Women’s Business Enterprises</vt:lpstr>
      <vt:lpstr>PowerPoint Presentation</vt:lpstr>
      <vt:lpstr>Minority and Women’s Business Enterprises</vt:lpstr>
      <vt:lpstr>Minority and Women’s Business Enterprises</vt:lpstr>
      <vt:lpstr>Minority and Women’s Business Enterprises</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Klinefelter, Eric</cp:lastModifiedBy>
  <cp:revision>85</cp:revision>
  <dcterms:created xsi:type="dcterms:W3CDTF">2013-01-16T19:20:36Z</dcterms:created>
  <dcterms:modified xsi:type="dcterms:W3CDTF">2017-07-17T12:44:10Z</dcterms:modified>
</cp:coreProperties>
</file>